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56" r:id="rId2"/>
    <p:sldId id="300" r:id="rId3"/>
    <p:sldId id="272" r:id="rId4"/>
    <p:sldId id="324" r:id="rId5"/>
    <p:sldId id="329" r:id="rId6"/>
    <p:sldId id="328" r:id="rId7"/>
    <p:sldId id="289" r:id="rId8"/>
    <p:sldId id="290" r:id="rId9"/>
    <p:sldId id="291" r:id="rId10"/>
    <p:sldId id="303" r:id="rId11"/>
    <p:sldId id="257" r:id="rId12"/>
    <p:sldId id="292" r:id="rId13"/>
    <p:sldId id="294" r:id="rId14"/>
    <p:sldId id="260" r:id="rId15"/>
    <p:sldId id="269" r:id="rId16"/>
    <p:sldId id="258" r:id="rId17"/>
    <p:sldId id="261" r:id="rId18"/>
    <p:sldId id="262" r:id="rId19"/>
    <p:sldId id="263" r:id="rId20"/>
    <p:sldId id="273" r:id="rId21"/>
    <p:sldId id="274" r:id="rId22"/>
    <p:sldId id="285" r:id="rId23"/>
    <p:sldId id="286" r:id="rId24"/>
    <p:sldId id="264" r:id="rId25"/>
    <p:sldId id="297" r:id="rId26"/>
    <p:sldId id="265" r:id="rId27"/>
    <p:sldId id="266" r:id="rId28"/>
    <p:sldId id="268" r:id="rId29"/>
    <p:sldId id="287" r:id="rId30"/>
    <p:sldId id="259" r:id="rId31"/>
    <p:sldId id="336" r:id="rId32"/>
    <p:sldId id="270" r:id="rId33"/>
    <p:sldId id="298" r:id="rId34"/>
    <p:sldId id="271" r:id="rId35"/>
    <p:sldId id="275" r:id="rId36"/>
    <p:sldId id="276" r:id="rId37"/>
    <p:sldId id="299" r:id="rId38"/>
    <p:sldId id="277" r:id="rId39"/>
    <p:sldId id="304" r:id="rId40"/>
    <p:sldId id="325" r:id="rId41"/>
    <p:sldId id="305" r:id="rId42"/>
    <p:sldId id="330" r:id="rId43"/>
    <p:sldId id="306" r:id="rId44"/>
    <p:sldId id="308" r:id="rId45"/>
    <p:sldId id="326" r:id="rId46"/>
    <p:sldId id="331" r:id="rId47"/>
    <p:sldId id="332" r:id="rId48"/>
    <p:sldId id="333" r:id="rId49"/>
    <p:sldId id="309" r:id="rId50"/>
    <p:sldId id="310" r:id="rId51"/>
    <p:sldId id="334" r:id="rId52"/>
    <p:sldId id="337" r:id="rId53"/>
    <p:sldId id="313" r:id="rId54"/>
    <p:sldId id="338" r:id="rId55"/>
    <p:sldId id="341" r:id="rId56"/>
    <p:sldId id="340" r:id="rId57"/>
    <p:sldId id="339" r:id="rId58"/>
    <p:sldId id="342" r:id="rId59"/>
    <p:sldId id="335" r:id="rId6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86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2/17/2025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9501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2/17/2025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156935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2/17/2025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47013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2/17/2025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95311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2/17/2025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08053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2/17/2025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62894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2/17/2025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35983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2/17/2025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50601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2/17/2025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65956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2/17/2025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4449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2/17/2025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33957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2/17/2025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898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rus-perevodovedcheskiy-dict.slovaronline.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Крупный план книжных страниц">
            <a:extLst>
              <a:ext uri="{FF2B5EF4-FFF2-40B4-BE49-F238E27FC236}">
                <a16:creationId xmlns:a16="http://schemas.microsoft.com/office/drawing/2014/main" id="{82A7F7EB-2DD6-3C0C-5494-0FDB034A8F00}"/>
              </a:ext>
            </a:extLst>
          </p:cNvPr>
          <p:cNvPicPr>
            <a:picLocks noChangeAspect="1"/>
          </p:cNvPicPr>
          <p:nvPr/>
        </p:nvPicPr>
        <p:blipFill>
          <a:blip r:embed="rId2"/>
          <a:srcRect l="19993"/>
          <a:stretch/>
        </p:blipFill>
        <p:spPr>
          <a:xfrm>
            <a:off x="4876158" y="10"/>
            <a:ext cx="7315841" cy="6857990"/>
          </a:xfrm>
          <a:prstGeom prst="rect">
            <a:avLst/>
          </a:prstGeom>
        </p:spPr>
      </p:pic>
      <p:sp>
        <p:nvSpPr>
          <p:cNvPr id="2" name="Заголовок 1">
            <a:extLst>
              <a:ext uri="{FF2B5EF4-FFF2-40B4-BE49-F238E27FC236}">
                <a16:creationId xmlns:a16="http://schemas.microsoft.com/office/drawing/2014/main" id="{314EAC6A-9BD9-DFF8-9174-05175047B1C8}"/>
              </a:ext>
            </a:extLst>
          </p:cNvPr>
          <p:cNvSpPr>
            <a:spLocks noGrp="1"/>
          </p:cNvSpPr>
          <p:nvPr>
            <p:ph type="ctrTitle"/>
          </p:nvPr>
        </p:nvSpPr>
        <p:spPr>
          <a:xfrm>
            <a:off x="703400" y="908651"/>
            <a:ext cx="3620882" cy="3640345"/>
          </a:xfrm>
        </p:spPr>
        <p:txBody>
          <a:bodyPr anchor="t">
            <a:normAutofit/>
          </a:bodyPr>
          <a:lstStyle/>
          <a:p>
            <a:r>
              <a:rPr lang="ru-RU" sz="4000" b="0" i="0" u="none" strike="noStrike" baseline="0" dirty="0">
                <a:latin typeface="Times New Roman" panose="02020603050405020304" pitchFamily="18" charset="0"/>
              </a:rPr>
              <a:t>История и теория перевода 	</a:t>
            </a:r>
            <a:br>
              <a:rPr lang="ru-RU" sz="4000" b="0" i="0" u="none" strike="noStrike" baseline="0" dirty="0">
                <a:latin typeface="Times New Roman" panose="02020603050405020304" pitchFamily="18" charset="0"/>
              </a:rPr>
            </a:br>
            <a:endParaRPr lang="ru-RU" sz="4000" dirty="0"/>
          </a:p>
        </p:txBody>
      </p:sp>
      <p:sp>
        <p:nvSpPr>
          <p:cNvPr id="3" name="Подзаголовок 2">
            <a:extLst>
              <a:ext uri="{FF2B5EF4-FFF2-40B4-BE49-F238E27FC236}">
                <a16:creationId xmlns:a16="http://schemas.microsoft.com/office/drawing/2014/main" id="{7BB7786F-6478-026A-2D86-53804B208410}"/>
              </a:ext>
            </a:extLst>
          </p:cNvPr>
          <p:cNvSpPr>
            <a:spLocks noGrp="1"/>
          </p:cNvSpPr>
          <p:nvPr>
            <p:ph type="subTitle" idx="1"/>
          </p:nvPr>
        </p:nvSpPr>
        <p:spPr>
          <a:xfrm>
            <a:off x="703400" y="4945712"/>
            <a:ext cx="3380437" cy="850392"/>
          </a:xfrm>
        </p:spPr>
        <p:txBody>
          <a:bodyPr anchor="b">
            <a:normAutofit/>
          </a:bodyPr>
          <a:lstStyle/>
          <a:p>
            <a:endParaRPr lang="ru-RU" sz="1800" dirty="0"/>
          </a:p>
        </p:txBody>
      </p:sp>
      <p:cxnSp>
        <p:nvCxnSpPr>
          <p:cNvPr id="17"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6042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7E21D4-C693-192C-FF74-A80F33833651}"/>
              </a:ext>
            </a:extLst>
          </p:cNvPr>
          <p:cNvSpPr txBox="1"/>
          <p:nvPr/>
        </p:nvSpPr>
        <p:spPr>
          <a:xfrm>
            <a:off x="1155560" y="994787"/>
            <a:ext cx="9485644" cy="1477328"/>
          </a:xfrm>
          <a:prstGeom prst="rect">
            <a:avLst/>
          </a:prstGeom>
          <a:noFill/>
        </p:spPr>
        <p:txBody>
          <a:bodyPr wrap="square" rtlCol="0">
            <a:spAutoFit/>
          </a:bodyPr>
          <a:lstStyle/>
          <a:p>
            <a:r>
              <a:rPr lang="ru-RU" dirty="0"/>
              <a:t>Внимательно ознакомьтесь с определениями термина «перевод», представленными в «Толковом </a:t>
            </a:r>
            <a:r>
              <a:rPr lang="ru-RU" dirty="0" err="1"/>
              <a:t>переводоведческом</a:t>
            </a:r>
            <a:r>
              <a:rPr lang="ru-RU" dirty="0"/>
              <a:t> словаре» Л.Л. Нелюбина. Какая из дефиниций кажется Вам наиболее полной и логичной? Обоснуйте свой выбор.</a:t>
            </a:r>
          </a:p>
          <a:p>
            <a:endParaRPr lang="ru-RU" dirty="0"/>
          </a:p>
          <a:p>
            <a:r>
              <a:rPr lang="en-US" dirty="0">
                <a:latin typeface="Calibri" panose="020F0502020204030204" pitchFamily="34" charset="0"/>
                <a:ea typeface="Calibri" panose="020F0502020204030204" pitchFamily="34" charset="0"/>
                <a:cs typeface="Times New Roman" panose="02020603050405020304" pitchFamily="18" charset="0"/>
                <a:hlinkClick r:id="rId2"/>
              </a:rPr>
              <a:t>https://rus-perevodovedcheskiy-dict.slovaronline.com</a:t>
            </a:r>
            <a:r>
              <a:rPr lang="ru-RU" dirty="0">
                <a:latin typeface="Calibri" panose="020F0502020204030204" pitchFamily="34" charset="0"/>
                <a:ea typeface="Calibri" panose="020F0502020204030204" pitchFamily="34" charset="0"/>
                <a:cs typeface="Times New Roman" panose="02020603050405020304" pitchFamily="18" charset="0"/>
              </a:rPr>
              <a:t> </a:t>
            </a:r>
            <a:endParaRPr lang="ru-RU" dirty="0"/>
          </a:p>
        </p:txBody>
      </p:sp>
    </p:spTree>
    <p:extLst>
      <p:ext uri="{BB962C8B-B14F-4D97-AF65-F5344CB8AC3E}">
        <p14:creationId xmlns:p14="http://schemas.microsoft.com/office/powerpoint/2010/main" val="2534070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9E0C12-1324-0F00-C6C4-37392E455D54}"/>
              </a:ext>
            </a:extLst>
          </p:cNvPr>
          <p:cNvSpPr txBox="1"/>
          <p:nvPr/>
        </p:nvSpPr>
        <p:spPr>
          <a:xfrm>
            <a:off x="1125416" y="2096145"/>
            <a:ext cx="10309609"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В. Гумбольдт в письме к известному немецкому писателю и переводчику Августу Шлегелю: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«Всякий перевод представляется мне безусловно попыткой разрешить невыполнимую задачу. Ибо каждый переводчик неизбежно должен разбиться об один из двух подводных камней, слишком точно придерживаясь либо своего подлинника за счет вкуса и языка собственного народа, либо своеобразия собственного народа за счет своего подлинника»</a:t>
            </a:r>
          </a:p>
        </p:txBody>
      </p:sp>
      <p:sp>
        <p:nvSpPr>
          <p:cNvPr id="7" name="TextBox 6">
            <a:extLst>
              <a:ext uri="{FF2B5EF4-FFF2-40B4-BE49-F238E27FC236}">
                <a16:creationId xmlns:a16="http://schemas.microsoft.com/office/drawing/2014/main" id="{9803FCC4-7742-7C5A-CCC4-0DD00FCC8FD4}"/>
              </a:ext>
            </a:extLst>
          </p:cNvPr>
          <p:cNvSpPr txBox="1"/>
          <p:nvPr/>
        </p:nvSpPr>
        <p:spPr>
          <a:xfrm>
            <a:off x="4009291" y="1066355"/>
            <a:ext cx="3868615"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r>
              <a:rPr lang="ru-RU" sz="2400" dirty="0">
                <a:latin typeface="Times New Roman" panose="02020603050405020304" pitchFamily="18" charset="0"/>
                <a:cs typeface="Times New Roman" panose="02020603050405020304" pitchFamily="18" charset="0"/>
              </a:rPr>
              <a:t>«теория непереводимости»</a:t>
            </a:r>
          </a:p>
        </p:txBody>
      </p:sp>
    </p:spTree>
    <p:extLst>
      <p:ext uri="{BB962C8B-B14F-4D97-AF65-F5344CB8AC3E}">
        <p14:creationId xmlns:p14="http://schemas.microsoft.com/office/powerpoint/2010/main" val="1362605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B0EB8D-0BAD-96EE-E0D4-4527BB8E839B}"/>
              </a:ext>
            </a:extLst>
          </p:cNvPr>
          <p:cNvSpPr txBox="1"/>
          <p:nvPr/>
        </p:nvSpPr>
        <p:spPr>
          <a:xfrm>
            <a:off x="343318" y="1074509"/>
            <a:ext cx="11505363" cy="470898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ru-RU" sz="2000" b="0" i="0" dirty="0">
                <a:solidFill>
                  <a:srgbClr val="000000"/>
                </a:solidFill>
                <a:effectLst/>
                <a:latin typeface="Times New Roman" panose="02020603050405020304" pitchFamily="18" charset="0"/>
                <a:cs typeface="Times New Roman" panose="02020603050405020304" pitchFamily="18" charset="0"/>
              </a:rPr>
              <a:t>К примеру, я столкнулся с немалыми сложностями в переводе первой строки одного из величайших стихотворений Пушкина «Я помню чудное мгновенье…»:</a:t>
            </a:r>
          </a:p>
          <a:p>
            <a:pPr algn="l"/>
            <a:r>
              <a:rPr lang="ru-RU" sz="2000" b="0" i="0" dirty="0" err="1">
                <a:solidFill>
                  <a:srgbClr val="000000"/>
                </a:solidFill>
                <a:effectLst/>
                <a:latin typeface="Times New Roman" panose="02020603050405020304" pitchFamily="18" charset="0"/>
                <a:cs typeface="Times New Roman" panose="02020603050405020304" pitchFamily="18" charset="0"/>
              </a:rPr>
              <a:t>Yah</a:t>
            </a:r>
            <a:r>
              <a:rPr lang="ru-RU" sz="2000" b="0" i="0" dirty="0">
                <a:solidFill>
                  <a:srgbClr val="000000"/>
                </a:solidFill>
                <a:effectLst/>
                <a:latin typeface="Times New Roman" panose="02020603050405020304" pitchFamily="18" charset="0"/>
                <a:cs typeface="Times New Roman" panose="02020603050405020304" pitchFamily="18" charset="0"/>
              </a:rPr>
              <a:t> </a:t>
            </a:r>
            <a:r>
              <a:rPr lang="ru-RU" sz="2000" b="0" i="0" dirty="0" err="1">
                <a:solidFill>
                  <a:srgbClr val="000000"/>
                </a:solidFill>
                <a:effectLst/>
                <a:latin typeface="Times New Roman" panose="02020603050405020304" pitchFamily="18" charset="0"/>
                <a:cs typeface="Times New Roman" panose="02020603050405020304" pitchFamily="18" charset="0"/>
              </a:rPr>
              <a:t>pom-new</a:t>
            </a:r>
            <a:r>
              <a:rPr lang="ru-RU" sz="2000" b="0" i="0" dirty="0">
                <a:solidFill>
                  <a:srgbClr val="000000"/>
                </a:solidFill>
                <a:effectLst/>
                <a:latin typeface="Times New Roman" panose="02020603050405020304" pitchFamily="18" charset="0"/>
                <a:cs typeface="Times New Roman" panose="02020603050405020304" pitchFamily="18" charset="0"/>
              </a:rPr>
              <a:t> </a:t>
            </a:r>
            <a:r>
              <a:rPr lang="ru-RU" sz="2000" b="0" i="0" dirty="0" err="1">
                <a:solidFill>
                  <a:srgbClr val="000000"/>
                </a:solidFill>
                <a:effectLst/>
                <a:latin typeface="Times New Roman" panose="02020603050405020304" pitchFamily="18" charset="0"/>
                <a:cs typeface="Times New Roman" panose="02020603050405020304" pitchFamily="18" charset="0"/>
              </a:rPr>
              <a:t>chewed-no-yay</a:t>
            </a:r>
            <a:r>
              <a:rPr lang="ru-RU" sz="2000" b="0" i="0" dirty="0">
                <a:solidFill>
                  <a:srgbClr val="000000"/>
                </a:solidFill>
                <a:effectLst/>
                <a:latin typeface="Times New Roman" panose="02020603050405020304" pitchFamily="18" charset="0"/>
                <a:cs typeface="Times New Roman" panose="02020603050405020304" pitchFamily="18" charset="0"/>
              </a:rPr>
              <a:t> </a:t>
            </a:r>
            <a:r>
              <a:rPr lang="ru-RU" sz="2000" b="0" i="0" dirty="0" err="1">
                <a:solidFill>
                  <a:srgbClr val="000000"/>
                </a:solidFill>
                <a:effectLst/>
                <a:latin typeface="Times New Roman" panose="02020603050405020304" pitchFamily="18" charset="0"/>
                <a:cs typeface="Times New Roman" panose="02020603050405020304" pitchFamily="18" charset="0"/>
              </a:rPr>
              <a:t>mg-no-vain-yay</a:t>
            </a:r>
            <a:endParaRPr lang="ru-RU" sz="2000" b="0" i="0" dirty="0">
              <a:solidFill>
                <a:srgbClr val="000000"/>
              </a:solidFill>
              <a:effectLst/>
              <a:latin typeface="Times New Roman" panose="02020603050405020304" pitchFamily="18" charset="0"/>
              <a:cs typeface="Times New Roman" panose="02020603050405020304" pitchFamily="18" charset="0"/>
            </a:endParaRPr>
          </a:p>
          <a:p>
            <a:pPr algn="just"/>
            <a:r>
              <a:rPr lang="ru-RU" sz="2000" b="0" i="0" dirty="0">
                <a:solidFill>
                  <a:srgbClr val="000000"/>
                </a:solidFill>
                <a:effectLst/>
                <a:latin typeface="Times New Roman" panose="02020603050405020304" pitchFamily="18" charset="0"/>
                <a:cs typeface="Times New Roman" panose="02020603050405020304" pitchFamily="18" charset="0"/>
              </a:rPr>
              <a:t>Я передал русские слоги, подобрав наиболее схожие английские слова и звуки.</a:t>
            </a:r>
          </a:p>
          <a:p>
            <a:pPr algn="just"/>
            <a:r>
              <a:rPr lang="ru-RU" sz="2000" b="0" i="0" dirty="0">
                <a:solidFill>
                  <a:srgbClr val="000000"/>
                </a:solidFill>
                <a:effectLst/>
                <a:latin typeface="Times New Roman" panose="02020603050405020304" pitchFamily="18" charset="0"/>
                <a:cs typeface="Times New Roman" panose="02020603050405020304" pitchFamily="18" charset="0"/>
              </a:rPr>
              <a:t>Русские слова в таком </a:t>
            </a:r>
            <a:r>
              <a:rPr lang="ru-RU" sz="2000" b="0" i="0" dirty="0" err="1">
                <a:solidFill>
                  <a:srgbClr val="000000"/>
                </a:solidFill>
                <a:effectLst/>
                <a:latin typeface="Times New Roman" panose="02020603050405020304" pitchFamily="18" charset="0"/>
                <a:cs typeface="Times New Roman" panose="02020603050405020304" pitchFamily="18" charset="0"/>
              </a:rPr>
              <a:t>обличьи</a:t>
            </a:r>
            <a:r>
              <a:rPr lang="ru-RU" sz="2000" b="0" i="0" dirty="0">
                <a:solidFill>
                  <a:srgbClr val="000000"/>
                </a:solidFill>
                <a:effectLst/>
                <a:latin typeface="Times New Roman" panose="02020603050405020304" pitchFamily="18" charset="0"/>
                <a:cs typeface="Times New Roman" panose="02020603050405020304" pitchFamily="18" charset="0"/>
              </a:rPr>
              <a:t> выглядят довольно безобразно, но в данном случае это не важно: важно, что «</a:t>
            </a:r>
            <a:r>
              <a:rPr lang="ru-RU" sz="2000" b="0" i="0" dirty="0" err="1">
                <a:solidFill>
                  <a:srgbClr val="000000"/>
                </a:solidFill>
                <a:effectLst/>
                <a:latin typeface="Times New Roman" panose="02020603050405020304" pitchFamily="18" charset="0"/>
                <a:cs typeface="Times New Roman" panose="02020603050405020304" pitchFamily="18" charset="0"/>
              </a:rPr>
              <a:t>chew</a:t>
            </a:r>
            <a:r>
              <a:rPr lang="ru-RU" sz="2000" b="0" i="0" dirty="0">
                <a:solidFill>
                  <a:srgbClr val="000000"/>
                </a:solidFill>
                <a:effectLst/>
                <a:latin typeface="Times New Roman" panose="02020603050405020304" pitchFamily="18" charset="0"/>
                <a:cs typeface="Times New Roman" panose="02020603050405020304" pitchFamily="18" charset="0"/>
              </a:rPr>
              <a:t>» и «</a:t>
            </a:r>
            <a:r>
              <a:rPr lang="ru-RU" sz="2000" b="0" i="0" dirty="0" err="1">
                <a:solidFill>
                  <a:srgbClr val="000000"/>
                </a:solidFill>
                <a:effectLst/>
                <a:latin typeface="Times New Roman" panose="02020603050405020304" pitchFamily="18" charset="0"/>
                <a:cs typeface="Times New Roman" panose="02020603050405020304" pitchFamily="18" charset="0"/>
              </a:rPr>
              <a:t>vain</a:t>
            </a:r>
            <a:r>
              <a:rPr lang="ru-RU" sz="2000" b="0" i="0" dirty="0">
                <a:solidFill>
                  <a:srgbClr val="000000"/>
                </a:solidFill>
                <a:effectLst/>
                <a:latin typeface="Times New Roman" panose="02020603050405020304" pitchFamily="18" charset="0"/>
                <a:cs typeface="Times New Roman" panose="02020603050405020304" pitchFamily="18" charset="0"/>
              </a:rPr>
              <a:t>» фонетически перекликаются с русскими словами, означающими прекрасные и емкие понятия. Мелодия этой строки с округлым и полнозвучным словом «чудное» в середине и звуками «м» и «н» по бокам, уравновешивающими друг друга, — умиротворяет и ласкает слух, создавая при этом парадокс, понятный каждому художнику слова.</a:t>
            </a:r>
          </a:p>
          <a:p>
            <a:pPr algn="just"/>
            <a:r>
              <a:rPr lang="ru-RU" sz="2000" b="0" i="0" dirty="0">
                <a:solidFill>
                  <a:srgbClr val="000000"/>
                </a:solidFill>
                <a:effectLst/>
                <a:latin typeface="Times New Roman" panose="02020603050405020304" pitchFamily="18" charset="0"/>
                <a:cs typeface="Times New Roman" panose="02020603050405020304" pitchFamily="18" charset="0"/>
              </a:rPr>
              <a:t>Если посмотреть в словаре эти четыре слова, то получится глупое, плоское и ничего не выражающее английское предложение: «I </a:t>
            </a:r>
            <a:r>
              <a:rPr lang="ru-RU" sz="2000" b="0" i="0" dirty="0" err="1">
                <a:solidFill>
                  <a:srgbClr val="000000"/>
                </a:solidFill>
                <a:effectLst/>
                <a:latin typeface="Times New Roman" panose="02020603050405020304" pitchFamily="18" charset="0"/>
                <a:cs typeface="Times New Roman" panose="02020603050405020304" pitchFamily="18" charset="0"/>
              </a:rPr>
              <a:t>remember</a:t>
            </a:r>
            <a:r>
              <a:rPr lang="ru-RU" sz="2000" b="0" i="0" dirty="0">
                <a:solidFill>
                  <a:srgbClr val="000000"/>
                </a:solidFill>
                <a:effectLst/>
                <a:latin typeface="Times New Roman" panose="02020603050405020304" pitchFamily="18" charset="0"/>
                <a:cs typeface="Times New Roman" panose="02020603050405020304" pitchFamily="18" charset="0"/>
              </a:rPr>
              <a:t> a </a:t>
            </a:r>
            <a:r>
              <a:rPr lang="ru-RU" sz="2000" b="0" i="0" dirty="0" err="1">
                <a:solidFill>
                  <a:srgbClr val="000000"/>
                </a:solidFill>
                <a:effectLst/>
                <a:latin typeface="Times New Roman" panose="02020603050405020304" pitchFamily="18" charset="0"/>
                <a:cs typeface="Times New Roman" panose="02020603050405020304" pitchFamily="18" charset="0"/>
              </a:rPr>
              <a:t>wonderful</a:t>
            </a:r>
            <a:r>
              <a:rPr lang="ru-RU" sz="2000" b="0" i="0" dirty="0">
                <a:solidFill>
                  <a:srgbClr val="000000"/>
                </a:solidFill>
                <a:effectLst/>
                <a:latin typeface="Times New Roman" panose="02020603050405020304" pitchFamily="18" charset="0"/>
                <a:cs typeface="Times New Roman" panose="02020603050405020304" pitchFamily="18" charset="0"/>
              </a:rPr>
              <a:t> </a:t>
            </a:r>
            <a:r>
              <a:rPr lang="ru-RU" sz="2000" b="0" i="0" dirty="0" err="1">
                <a:solidFill>
                  <a:srgbClr val="000000"/>
                </a:solidFill>
                <a:effectLst/>
                <a:latin typeface="Times New Roman" panose="02020603050405020304" pitchFamily="18" charset="0"/>
                <a:cs typeface="Times New Roman" panose="02020603050405020304" pitchFamily="18" charset="0"/>
              </a:rPr>
              <a:t>moment</a:t>
            </a:r>
            <a:r>
              <a:rPr lang="ru-RU" sz="2000" b="0" i="0" dirty="0">
                <a:solidFill>
                  <a:srgbClr val="000000"/>
                </a:solidFill>
                <a:effectLst/>
                <a:latin typeface="Times New Roman" panose="02020603050405020304" pitchFamily="18" charset="0"/>
                <a:cs typeface="Times New Roman" panose="02020603050405020304" pitchFamily="18" charset="0"/>
              </a:rPr>
              <a:t>». Как поступить с птицей, которую вы подстрелили и убедились, что она не райская, а всего лишь упорхнувший из клетки попугай, который, трепыхаясь на земле, продолжает выкрикивать глупости? Как ни старайся, английского читателя не убедишь, что «I </a:t>
            </a:r>
            <a:r>
              <a:rPr lang="ru-RU" sz="2000" b="0" i="0" dirty="0" err="1">
                <a:solidFill>
                  <a:srgbClr val="000000"/>
                </a:solidFill>
                <a:effectLst/>
                <a:latin typeface="Times New Roman" panose="02020603050405020304" pitchFamily="18" charset="0"/>
                <a:cs typeface="Times New Roman" panose="02020603050405020304" pitchFamily="18" charset="0"/>
              </a:rPr>
              <a:t>remember</a:t>
            </a:r>
            <a:r>
              <a:rPr lang="ru-RU" sz="2000" b="0" i="0" dirty="0">
                <a:solidFill>
                  <a:srgbClr val="000000"/>
                </a:solidFill>
                <a:effectLst/>
                <a:latin typeface="Times New Roman" panose="02020603050405020304" pitchFamily="18" charset="0"/>
                <a:cs typeface="Times New Roman" panose="02020603050405020304" pitchFamily="18" charset="0"/>
              </a:rPr>
              <a:t> a </a:t>
            </a:r>
            <a:r>
              <a:rPr lang="ru-RU" sz="2000" b="0" i="0" dirty="0" err="1">
                <a:solidFill>
                  <a:srgbClr val="000000"/>
                </a:solidFill>
                <a:effectLst/>
                <a:latin typeface="Times New Roman" panose="02020603050405020304" pitchFamily="18" charset="0"/>
                <a:cs typeface="Times New Roman" panose="02020603050405020304" pitchFamily="18" charset="0"/>
              </a:rPr>
              <a:t>wonderful</a:t>
            </a:r>
            <a:r>
              <a:rPr lang="ru-RU" sz="2000" b="0" i="0" dirty="0">
                <a:solidFill>
                  <a:srgbClr val="000000"/>
                </a:solidFill>
                <a:effectLst/>
                <a:latin typeface="Times New Roman" panose="02020603050405020304" pitchFamily="18" charset="0"/>
                <a:cs typeface="Times New Roman" panose="02020603050405020304" pitchFamily="18" charset="0"/>
              </a:rPr>
              <a:t> </a:t>
            </a:r>
            <a:r>
              <a:rPr lang="ru-RU" sz="2000" b="0" i="0" dirty="0" err="1">
                <a:solidFill>
                  <a:srgbClr val="000000"/>
                </a:solidFill>
                <a:effectLst/>
                <a:latin typeface="Times New Roman" panose="02020603050405020304" pitchFamily="18" charset="0"/>
                <a:cs typeface="Times New Roman" panose="02020603050405020304" pitchFamily="18" charset="0"/>
              </a:rPr>
              <a:t>moment</a:t>
            </a:r>
            <a:r>
              <a:rPr lang="ru-RU" sz="2000" b="0" i="0" dirty="0">
                <a:solidFill>
                  <a:srgbClr val="000000"/>
                </a:solidFill>
                <a:effectLst/>
                <a:latin typeface="Times New Roman" panose="02020603050405020304" pitchFamily="18" charset="0"/>
                <a:cs typeface="Times New Roman" panose="02020603050405020304" pitchFamily="18" charset="0"/>
              </a:rPr>
              <a:t>» — совершенное начало совершеннейшего стихотворения.</a:t>
            </a:r>
          </a:p>
        </p:txBody>
      </p:sp>
      <p:sp>
        <p:nvSpPr>
          <p:cNvPr id="2" name="TextBox 1">
            <a:extLst>
              <a:ext uri="{FF2B5EF4-FFF2-40B4-BE49-F238E27FC236}">
                <a16:creationId xmlns:a16="http://schemas.microsoft.com/office/drawing/2014/main" id="{431FF719-4AF4-58BE-E146-0C6861E2B310}"/>
              </a:ext>
            </a:extLst>
          </p:cNvPr>
          <p:cNvSpPr txBox="1"/>
          <p:nvPr/>
        </p:nvSpPr>
        <p:spPr>
          <a:xfrm>
            <a:off x="7486022" y="6199833"/>
            <a:ext cx="4200211" cy="369332"/>
          </a:xfrm>
          <a:prstGeom prst="rect">
            <a:avLst/>
          </a:prstGeom>
          <a:noFill/>
        </p:spPr>
        <p:txBody>
          <a:bodyPr wrap="square" rtlCol="0">
            <a:spAutoFit/>
          </a:bodyPr>
          <a:lstStyle/>
          <a:p>
            <a:r>
              <a:rPr lang="ru-RU" dirty="0"/>
              <a:t>В.В. Набоков «Искусство перевода»</a:t>
            </a:r>
          </a:p>
        </p:txBody>
      </p:sp>
    </p:spTree>
    <p:extLst>
      <p:ext uri="{BB962C8B-B14F-4D97-AF65-F5344CB8AC3E}">
        <p14:creationId xmlns:p14="http://schemas.microsoft.com/office/powerpoint/2010/main" val="1316477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27BD9-D5FF-E8A4-1693-F391420274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FF1965-D28C-D432-8393-AF826642667D}"/>
              </a:ext>
            </a:extLst>
          </p:cNvPr>
          <p:cNvSpPr txBox="1"/>
          <p:nvPr/>
        </p:nvSpPr>
        <p:spPr>
          <a:xfrm>
            <a:off x="398585" y="1690062"/>
            <a:ext cx="11394829"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ru-RU" sz="2000" b="0" i="0" dirty="0">
                <a:solidFill>
                  <a:srgbClr val="000000"/>
                </a:solidFill>
                <a:effectLst/>
                <a:latin typeface="Times New Roman" panose="02020603050405020304" pitchFamily="18" charset="0"/>
                <a:cs typeface="Times New Roman" panose="02020603050405020304" pitchFamily="18" charset="0"/>
              </a:rPr>
              <a:t>Наконец, существует проблема рифмы. К слову «мгновенье» можно легко подобрать по меньшей мере две тысячи рифм, в отличие от английского «</a:t>
            </a:r>
            <a:r>
              <a:rPr lang="ru-RU" sz="2000" b="0" i="0" dirty="0" err="1">
                <a:solidFill>
                  <a:srgbClr val="000000"/>
                </a:solidFill>
                <a:effectLst/>
                <a:latin typeface="Times New Roman" panose="02020603050405020304" pitchFamily="18" charset="0"/>
                <a:cs typeface="Times New Roman" panose="02020603050405020304" pitchFamily="18" charset="0"/>
              </a:rPr>
              <a:t>moment</a:t>
            </a:r>
            <a:r>
              <a:rPr lang="ru-RU" sz="2000" b="0" i="0" dirty="0">
                <a:solidFill>
                  <a:srgbClr val="000000"/>
                </a:solidFill>
                <a:effectLst/>
                <a:latin typeface="Times New Roman" panose="02020603050405020304" pitchFamily="18" charset="0"/>
                <a:cs typeface="Times New Roman" panose="02020603050405020304" pitchFamily="18" charset="0"/>
              </a:rPr>
              <a:t>», к которому не напрашивается ни одна рифма. Положение этого слова в конце строки тоже неслучайно, так как Пушкин, осознанно или бессознательно, понимал, что ему не придется охотиться за рифмой, но слово </a:t>
            </a:r>
            <a:r>
              <a:rPr lang="ru-RU" sz="2000" b="0" i="0" dirty="0" err="1">
                <a:solidFill>
                  <a:srgbClr val="000000"/>
                </a:solidFill>
                <a:effectLst/>
                <a:latin typeface="Times New Roman" panose="02020603050405020304" pitchFamily="18" charset="0"/>
                <a:cs typeface="Times New Roman" panose="02020603050405020304" pitchFamily="18" charset="0"/>
              </a:rPr>
              <a:t>moment</a:t>
            </a:r>
            <a:r>
              <a:rPr lang="ru-RU" sz="2000" b="0" i="0" dirty="0">
                <a:solidFill>
                  <a:srgbClr val="000000"/>
                </a:solidFill>
                <a:effectLst/>
                <a:latin typeface="Times New Roman" panose="02020603050405020304" pitchFamily="18" charset="0"/>
                <a:cs typeface="Times New Roman" panose="02020603050405020304" pitchFamily="18" charset="0"/>
              </a:rPr>
              <a:t> в конце предложения вовсе не обещает легкой поживы. Поставив его в хвосте фразы, мы поступили бы исключительно опрометчиво.</a:t>
            </a:r>
          </a:p>
          <a:p>
            <a:pPr algn="just"/>
            <a:r>
              <a:rPr lang="ru-RU" sz="2000" b="0" i="0" dirty="0">
                <a:solidFill>
                  <a:srgbClr val="000000"/>
                </a:solidFill>
                <a:effectLst/>
                <a:latin typeface="Times New Roman" panose="02020603050405020304" pitchFamily="18" charset="0"/>
                <a:cs typeface="Times New Roman" panose="02020603050405020304" pitchFamily="18" charset="0"/>
              </a:rPr>
              <a:t>С этими сложностями я столкнулся, переводя первую строку стихотворения Пушкина, так полно выражающую автора, его неповторимость и гармонию. Изучив ее со всей тщательностью и с разных сторон, я принялся за перевод. Я бился над строчкой почти всю ночь и в конце концов перевел ее. Но привести ее здесь — значит уверить читателя в том, что знание нескольких безупречных правил гарантирует безупречный перевод.</a:t>
            </a:r>
          </a:p>
        </p:txBody>
      </p:sp>
      <p:sp>
        <p:nvSpPr>
          <p:cNvPr id="2" name="TextBox 1">
            <a:extLst>
              <a:ext uri="{FF2B5EF4-FFF2-40B4-BE49-F238E27FC236}">
                <a16:creationId xmlns:a16="http://schemas.microsoft.com/office/drawing/2014/main" id="{C3993339-9D48-F8FF-041F-549D338D95E7}"/>
              </a:ext>
            </a:extLst>
          </p:cNvPr>
          <p:cNvSpPr txBox="1"/>
          <p:nvPr/>
        </p:nvSpPr>
        <p:spPr>
          <a:xfrm>
            <a:off x="7486022" y="6199833"/>
            <a:ext cx="4200211" cy="369332"/>
          </a:xfrm>
          <a:prstGeom prst="rect">
            <a:avLst/>
          </a:prstGeom>
          <a:noFill/>
        </p:spPr>
        <p:txBody>
          <a:bodyPr wrap="square" rtlCol="0">
            <a:spAutoFit/>
          </a:bodyPr>
          <a:lstStyle/>
          <a:p>
            <a:r>
              <a:rPr lang="ru-RU" dirty="0"/>
              <a:t>В.В. Набоков «Искусство перевода»</a:t>
            </a:r>
          </a:p>
        </p:txBody>
      </p:sp>
    </p:spTree>
    <p:extLst>
      <p:ext uri="{BB962C8B-B14F-4D97-AF65-F5344CB8AC3E}">
        <p14:creationId xmlns:p14="http://schemas.microsoft.com/office/powerpoint/2010/main" val="1984804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9F5762-76DC-6D1B-6895-4BE122CE613C}"/>
              </a:ext>
            </a:extLst>
          </p:cNvPr>
          <p:cNvSpPr txBox="1"/>
          <p:nvPr/>
        </p:nvSpPr>
        <p:spPr>
          <a:xfrm>
            <a:off x="542610" y="1024932"/>
            <a:ext cx="11284299"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000" dirty="0"/>
              <a:t>Середина 20 в. Необходимость в массовой подготовке переводчиков. Появляется лингвистика перевода</a:t>
            </a:r>
          </a:p>
        </p:txBody>
      </p:sp>
      <p:sp>
        <p:nvSpPr>
          <p:cNvPr id="6" name="TextBox 5">
            <a:extLst>
              <a:ext uri="{FF2B5EF4-FFF2-40B4-BE49-F238E27FC236}">
                <a16:creationId xmlns:a16="http://schemas.microsoft.com/office/drawing/2014/main" id="{088ADAC7-9877-D2C6-ACF0-A19ACC8FCF57}"/>
              </a:ext>
            </a:extLst>
          </p:cNvPr>
          <p:cNvSpPr txBox="1"/>
          <p:nvPr/>
        </p:nvSpPr>
        <p:spPr>
          <a:xfrm>
            <a:off x="542609" y="2072532"/>
            <a:ext cx="11284299"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Языковеды начали рассматривать это явление не только как результат индивидуального творчества переводчика, но и как особый вид речевой деятельности, в ходе которой единицы языка перевода выбираются в определенной зависимости от языковых единиц, использованных в оригинале.</a:t>
            </a:r>
          </a:p>
          <a:p>
            <a:endParaRPr lang="ru-RU" sz="2000" dirty="0"/>
          </a:p>
          <a:p>
            <a:r>
              <a:rPr lang="ru-RU" sz="2000" dirty="0"/>
              <a:t> Исследователи перевода занимались теперь не формулированием правил, которым должен следовать переводчик, а изучением соотношения языковых и речевых единиц двух языков, устанавливаемого в процессе перевода.</a:t>
            </a:r>
          </a:p>
        </p:txBody>
      </p:sp>
    </p:spTree>
    <p:extLst>
      <p:ext uri="{BB962C8B-B14F-4D97-AF65-F5344CB8AC3E}">
        <p14:creationId xmlns:p14="http://schemas.microsoft.com/office/powerpoint/2010/main" val="3652787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0E3E9C-C06E-DDA9-23D2-AC106E80DCC1}"/>
              </a:ext>
            </a:extLst>
          </p:cNvPr>
          <p:cNvSpPr txBox="1"/>
          <p:nvPr/>
        </p:nvSpPr>
        <p:spPr>
          <a:xfrm>
            <a:off x="406957" y="1852807"/>
            <a:ext cx="11450098" cy="40934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0" i="0" u="none" strike="noStrike" baseline="0" dirty="0">
                <a:solidFill>
                  <a:srgbClr val="000000"/>
                </a:solidFill>
                <a:latin typeface="Times New Roman" panose="02020603050405020304" pitchFamily="18" charset="0"/>
              </a:rPr>
              <a:t>Лингвистическая теория перевода является, в первую очередь, дескриптивной теоретической дисциплиной, занимающейся выявлением и описанием объективных закономерностей переводческого процесса, в основе которых лежат особенности структуры и правил функционирования языков, участвующих в этом процессе. </a:t>
            </a:r>
          </a:p>
          <a:p>
            <a:endParaRPr lang="ru-RU" sz="2000" dirty="0">
              <a:solidFill>
                <a:srgbClr val="000000"/>
              </a:solidFill>
              <a:latin typeface="Times New Roman" panose="02020603050405020304" pitchFamily="18" charset="0"/>
            </a:endParaRPr>
          </a:p>
          <a:p>
            <a:r>
              <a:rPr lang="ru-RU" sz="2000" b="0" i="0" u="none" strike="noStrike" baseline="0" dirty="0">
                <a:solidFill>
                  <a:srgbClr val="000000"/>
                </a:solidFill>
                <a:latin typeface="Times New Roman" panose="02020603050405020304" pitchFamily="18" charset="0"/>
              </a:rPr>
              <a:t>Иначе говоря, теория перевода описывает не то, что должно быть, а то, что есть, что составляет природу изучаемого явления. </a:t>
            </a:r>
          </a:p>
          <a:p>
            <a:endParaRPr lang="ru-RU" sz="2000" dirty="0">
              <a:solidFill>
                <a:srgbClr val="000000"/>
              </a:solidFill>
              <a:latin typeface="Times New Roman" panose="02020603050405020304" pitchFamily="18" charset="0"/>
            </a:endParaRPr>
          </a:p>
          <a:p>
            <a:r>
              <a:rPr lang="ru-RU" sz="2000" b="0" i="0" u="none" strike="noStrike" baseline="0" dirty="0">
                <a:solidFill>
                  <a:srgbClr val="000000"/>
                </a:solidFill>
                <a:latin typeface="Times New Roman" panose="02020603050405020304" pitchFamily="18" charset="0"/>
              </a:rPr>
              <a:t>Вместе с тем на основе описания лингвистического механизма перевода оказывается возможным сформулировать некоторые нормативные (прескриптивные) рекомендации, принципы и правила, методы и приемы перевода, следуя которым переводчик может более успешно решать стоящие перед ним задачи. Во всех случаях научный анализ наблюдаемых фактов предшествует нормативным предписаниям. </a:t>
            </a:r>
            <a:endParaRPr lang="ru-RU" sz="2000" dirty="0"/>
          </a:p>
        </p:txBody>
      </p:sp>
      <p:sp>
        <p:nvSpPr>
          <p:cNvPr id="2" name="Прямоугольник: скругленные углы 1">
            <a:extLst>
              <a:ext uri="{FF2B5EF4-FFF2-40B4-BE49-F238E27FC236}">
                <a16:creationId xmlns:a16="http://schemas.microsoft.com/office/drawing/2014/main" id="{DFC8FE02-1EB5-05F9-7956-02BD1598E55E}"/>
              </a:ext>
            </a:extLst>
          </p:cNvPr>
          <p:cNvSpPr/>
          <p:nvPr/>
        </p:nvSpPr>
        <p:spPr>
          <a:xfrm>
            <a:off x="1165609" y="1034980"/>
            <a:ext cx="9636369" cy="592853"/>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Соотношение дескриптивного и нормативного в теории перевода</a:t>
            </a:r>
          </a:p>
        </p:txBody>
      </p:sp>
    </p:spTree>
    <p:extLst>
      <p:ext uri="{BB962C8B-B14F-4D97-AF65-F5344CB8AC3E}">
        <p14:creationId xmlns:p14="http://schemas.microsoft.com/office/powerpoint/2010/main" val="280730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3E09F7-976B-2C59-A1E8-4954C2C7D862}"/>
              </a:ext>
            </a:extLst>
          </p:cNvPr>
          <p:cNvSpPr txBox="1"/>
          <p:nvPr/>
        </p:nvSpPr>
        <p:spPr>
          <a:xfrm>
            <a:off x="422031" y="920621"/>
            <a:ext cx="11284299" cy="50167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Английский исследователь Т. </a:t>
            </a:r>
            <a:r>
              <a:rPr lang="ru-RU" sz="2000" dirty="0" err="1"/>
              <a:t>Сэвори</a:t>
            </a:r>
            <a:r>
              <a:rPr lang="ru-RU" sz="2000" dirty="0"/>
              <a:t>, попытавшись свести воедино основные требования, предъявляемые к переводу различными авторами, получил любопытный список, где рядом помещены взаимно исключающие принципы: </a:t>
            </a:r>
          </a:p>
          <a:p>
            <a:endParaRPr lang="ru-RU" sz="2000" dirty="0"/>
          </a:p>
          <a:p>
            <a:pPr marL="342900" indent="-342900">
              <a:buAutoNum type="arabicParenR"/>
            </a:pPr>
            <a:r>
              <a:rPr lang="ru-RU" sz="2000" dirty="0"/>
              <a:t>перевод должен передавать слова оригинала; </a:t>
            </a:r>
          </a:p>
          <a:p>
            <a:pPr marL="342900" indent="-342900">
              <a:buAutoNum type="arabicParenR"/>
            </a:pPr>
            <a:r>
              <a:rPr lang="ru-RU" sz="2000" dirty="0"/>
              <a:t>перевод должен передавать мысли оригинала; </a:t>
            </a:r>
          </a:p>
          <a:p>
            <a:pPr marL="342900" indent="-342900">
              <a:buAutoNum type="arabicParenR"/>
            </a:pPr>
            <a:r>
              <a:rPr lang="ru-RU" sz="2000" dirty="0"/>
              <a:t>перевод должен читаться как оригинал; </a:t>
            </a:r>
          </a:p>
          <a:p>
            <a:pPr marL="342900" indent="-342900">
              <a:buAutoNum type="arabicParenR"/>
            </a:pPr>
            <a:r>
              <a:rPr lang="ru-RU" sz="2000" dirty="0"/>
              <a:t>перевод должен читаться как перевод; </a:t>
            </a:r>
          </a:p>
          <a:p>
            <a:pPr marL="342900" indent="-342900">
              <a:buAutoNum type="arabicParenR"/>
            </a:pPr>
            <a:r>
              <a:rPr lang="ru-RU" sz="2000" dirty="0"/>
              <a:t>перевод должен отражать стиль оригинала; </a:t>
            </a:r>
          </a:p>
          <a:p>
            <a:pPr marL="342900" indent="-342900">
              <a:buAutoNum type="arabicParenR"/>
            </a:pPr>
            <a:r>
              <a:rPr lang="ru-RU" sz="2000" dirty="0"/>
              <a:t>перевод должен отражать стиль переводчика; </a:t>
            </a:r>
          </a:p>
          <a:p>
            <a:pPr marL="342900" indent="-342900">
              <a:buAutoNum type="arabicParenR"/>
            </a:pPr>
            <a:r>
              <a:rPr lang="ru-RU" sz="2000" dirty="0"/>
              <a:t>перевод должен читаться как произведение, современное оригиналу; </a:t>
            </a:r>
          </a:p>
          <a:p>
            <a:pPr marL="342900" indent="-342900">
              <a:buAutoNum type="arabicParenR"/>
            </a:pPr>
            <a:r>
              <a:rPr lang="ru-RU" sz="2000" dirty="0"/>
              <a:t>перевод должен читаться как произведение, современное переводчику; </a:t>
            </a:r>
          </a:p>
          <a:p>
            <a:pPr marL="342900" indent="-342900">
              <a:buAutoNum type="arabicParenR"/>
            </a:pPr>
            <a:r>
              <a:rPr lang="ru-RU" sz="2000" dirty="0"/>
              <a:t>перевод может допускать добавления и опущения; </a:t>
            </a:r>
          </a:p>
          <a:p>
            <a:pPr marL="342900" indent="-342900">
              <a:buAutoNum type="arabicParenR"/>
            </a:pPr>
            <a:r>
              <a:rPr lang="ru-RU" sz="2000" dirty="0"/>
              <a:t> перевод не должен допускать добавлений и опущений; </a:t>
            </a:r>
          </a:p>
          <a:p>
            <a:pPr marL="342900" indent="-342900">
              <a:buAutoNum type="arabicParenR"/>
            </a:pPr>
            <a:r>
              <a:rPr lang="ru-RU" sz="2000" dirty="0"/>
              <a:t> перевод стихов должен осуществляться в прозе; </a:t>
            </a:r>
          </a:p>
          <a:p>
            <a:pPr marL="342900" indent="-342900">
              <a:buAutoNum type="arabicParenR"/>
            </a:pPr>
            <a:r>
              <a:rPr lang="ru-RU" sz="2000" dirty="0"/>
              <a:t> перевод стихов должен осуществляться в стихотворной форме.</a:t>
            </a:r>
          </a:p>
        </p:txBody>
      </p:sp>
    </p:spTree>
    <p:extLst>
      <p:ext uri="{BB962C8B-B14F-4D97-AF65-F5344CB8AC3E}">
        <p14:creationId xmlns:p14="http://schemas.microsoft.com/office/powerpoint/2010/main" val="2406144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C988F3-CA5C-47E1-BDEB-2C8911449E45}"/>
              </a:ext>
            </a:extLst>
          </p:cNvPr>
          <p:cNvSpPr txBox="1"/>
          <p:nvPr/>
        </p:nvSpPr>
        <p:spPr>
          <a:xfrm>
            <a:off x="1483389" y="102939"/>
            <a:ext cx="955347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1800" b="0" i="1" u="none" strike="noStrike" baseline="0" dirty="0" err="1">
                <a:solidFill>
                  <a:srgbClr val="000000"/>
                </a:solidFill>
                <a:latin typeface="Times New Roman" panose="02020603050405020304" pitchFamily="18" charset="0"/>
              </a:rPr>
              <a:t>Рецкер</a:t>
            </a:r>
            <a:r>
              <a:rPr lang="ru-RU" sz="1800" b="0" i="1" u="none" strike="noStrike" baseline="0" dirty="0">
                <a:solidFill>
                  <a:srgbClr val="000000"/>
                </a:solidFill>
                <a:latin typeface="Times New Roman" panose="02020603050405020304" pitchFamily="18" charset="0"/>
              </a:rPr>
              <a:t> Я.И. </a:t>
            </a:r>
            <a:r>
              <a:rPr lang="ru-RU" sz="1800" b="0" i="0" u="none" strike="noStrike" baseline="0" dirty="0">
                <a:solidFill>
                  <a:srgbClr val="000000"/>
                </a:solidFill>
                <a:latin typeface="Times New Roman" panose="02020603050405020304" pitchFamily="18" charset="0"/>
              </a:rPr>
              <a:t>О закономерных соответствиях при переводе на родной язык // Вопросы теории и методики учебного перевода: Сб. СТ. / Под ред. КА. Ганшиной и И.В. Карпова. - М., 1950. </a:t>
            </a:r>
            <a:endParaRPr lang="ru-RU" dirty="0"/>
          </a:p>
        </p:txBody>
      </p:sp>
      <p:sp>
        <p:nvSpPr>
          <p:cNvPr id="7" name="TextBox 6">
            <a:extLst>
              <a:ext uri="{FF2B5EF4-FFF2-40B4-BE49-F238E27FC236}">
                <a16:creationId xmlns:a16="http://schemas.microsoft.com/office/drawing/2014/main" id="{22589DD2-EA1D-EF6B-D93C-2F619201DE44}"/>
              </a:ext>
            </a:extLst>
          </p:cNvPr>
          <p:cNvSpPr txBox="1"/>
          <p:nvPr/>
        </p:nvSpPr>
        <p:spPr>
          <a:xfrm>
            <a:off x="348343" y="1006184"/>
            <a:ext cx="11495314" cy="532453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Выбор переводчиком того или иного варианта перевода часто отнюдь не произволен, а закономерен и определяется соотношением единиц двух языков, участвующих в процессе перевода. </a:t>
            </a:r>
          </a:p>
          <a:p>
            <a:endParaRPr lang="ru-RU" sz="2000" dirty="0"/>
          </a:p>
          <a:p>
            <a:r>
              <a:rPr lang="ru-RU" sz="2000" dirty="0"/>
              <a:t>Для многих единиц языка оригинала существуют более или менее регулярные способы перевода на язык перевода. </a:t>
            </a:r>
          </a:p>
          <a:p>
            <a:endParaRPr lang="ru-RU" sz="2000" dirty="0"/>
          </a:p>
          <a:p>
            <a:r>
              <a:rPr lang="ru-RU" sz="2000" dirty="0"/>
              <a:t>Я.И. </a:t>
            </a:r>
            <a:r>
              <a:rPr lang="ru-RU" sz="2000" dirty="0" err="1"/>
              <a:t>Рецкер</a:t>
            </a:r>
            <a:r>
              <a:rPr lang="ru-RU" sz="2000" dirty="0"/>
              <a:t> назвал эти способы «закономерными соответствиями» и предложил различать три типа соответствий: эквиваленты (однозначные соответствия), аналоги (выбор одного из синонимов) и адекватные замены (соответствия, выбранные из целого). </a:t>
            </a:r>
          </a:p>
          <a:p>
            <a:endParaRPr lang="ru-RU" sz="2000" dirty="0"/>
          </a:p>
          <a:p>
            <a:r>
              <a:rPr lang="ru-RU" sz="2000" dirty="0"/>
              <a:t>Хотя эта классификация оказалась не вполне последовательной («адекватные замены» были фактически не особым видом соответствий, а различными типами преобразований, использовавшихся переводчиком при отсутствии словарных соответствий), само понятие «соответствие» прочно вошло в исследовательскую практику. Особенно важным было утверждение метода сопоставления переводов с их оригиналами для выявления языковых закономерностей переводческого процесса.</a:t>
            </a:r>
          </a:p>
        </p:txBody>
      </p:sp>
    </p:spTree>
    <p:extLst>
      <p:ext uri="{BB962C8B-B14F-4D97-AF65-F5344CB8AC3E}">
        <p14:creationId xmlns:p14="http://schemas.microsoft.com/office/powerpoint/2010/main" val="1698616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A43A45-6B10-618C-52C3-BEB94263604A}"/>
              </a:ext>
            </a:extLst>
          </p:cNvPr>
          <p:cNvSpPr txBox="1"/>
          <p:nvPr/>
        </p:nvSpPr>
        <p:spPr>
          <a:xfrm>
            <a:off x="442128" y="972403"/>
            <a:ext cx="11362846"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0" i="0" u="none" strike="noStrike" baseline="0" dirty="0">
                <a:solidFill>
                  <a:srgbClr val="000000"/>
                </a:solidFill>
                <a:latin typeface="Times New Roman" panose="02020603050405020304" pitchFamily="18" charset="0"/>
              </a:rPr>
              <a:t>В 1953 г. вышла книга А.В. Федорова «Введение в теорию перевода», в которой впервые была провозглашена необходимость и возможность создания лингвистической теории перевода. </a:t>
            </a:r>
            <a:endParaRPr lang="ru-RU" sz="2000" dirty="0"/>
          </a:p>
        </p:txBody>
      </p:sp>
      <p:sp>
        <p:nvSpPr>
          <p:cNvPr id="5" name="TextBox 4">
            <a:extLst>
              <a:ext uri="{FF2B5EF4-FFF2-40B4-BE49-F238E27FC236}">
                <a16:creationId xmlns:a16="http://schemas.microsoft.com/office/drawing/2014/main" id="{77C7C538-516A-A9D0-BAE6-B99B0598C10B}"/>
              </a:ext>
            </a:extLst>
          </p:cNvPr>
          <p:cNvSpPr txBox="1"/>
          <p:nvPr/>
        </p:nvSpPr>
        <p:spPr>
          <a:xfrm>
            <a:off x="414577" y="2168996"/>
            <a:ext cx="11362845" cy="31700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А.В. Федоров предложил различать </a:t>
            </a:r>
          </a:p>
          <a:p>
            <a:endParaRPr lang="ru-RU" sz="2000" dirty="0"/>
          </a:p>
          <a:p>
            <a:pPr marL="285750" indent="-285750">
              <a:buFont typeface="Wingdings" panose="05000000000000000000" pitchFamily="2" charset="2"/>
              <a:buChar char="ü"/>
            </a:pPr>
            <a:r>
              <a:rPr lang="ru-RU" sz="2000" dirty="0"/>
              <a:t>общую теорию перевода, вырабатывающую рекомендации для любых комбинаций языков, </a:t>
            </a:r>
          </a:p>
          <a:p>
            <a:pPr marL="285750" indent="-285750">
              <a:buFont typeface="Wingdings" panose="05000000000000000000" pitchFamily="2" charset="2"/>
              <a:buChar char="ü"/>
            </a:pPr>
            <a:endParaRPr lang="ru-RU" sz="2000" dirty="0"/>
          </a:p>
          <a:p>
            <a:pPr marL="285750" indent="-285750">
              <a:buFont typeface="Wingdings" panose="05000000000000000000" pitchFamily="2" charset="2"/>
              <a:buChar char="ü"/>
            </a:pPr>
            <a:r>
              <a:rPr lang="ru-RU" sz="2000" dirty="0"/>
              <a:t>частную теорию перевода, описывающую соответствия между какими-либо двумя языками,</a:t>
            </a:r>
          </a:p>
          <a:p>
            <a:pPr marL="285750" indent="-285750">
              <a:buFont typeface="Wingdings" panose="05000000000000000000" pitchFamily="2" charset="2"/>
              <a:buChar char="ü"/>
            </a:pPr>
            <a:endParaRPr lang="ru-RU" sz="2000" dirty="0"/>
          </a:p>
          <a:p>
            <a:pPr marL="285750" indent="-285750">
              <a:buFont typeface="Wingdings" panose="05000000000000000000" pitchFamily="2" charset="2"/>
              <a:buChar char="ü"/>
            </a:pPr>
            <a:r>
              <a:rPr lang="ru-RU" sz="2000" dirty="0"/>
              <a:t>указал на необходимость изучать особенности перевода текстов различных функциональных стилей и жанров, </a:t>
            </a:r>
          </a:p>
          <a:p>
            <a:pPr marL="285750" indent="-285750">
              <a:buFont typeface="Wingdings" panose="05000000000000000000" pitchFamily="2" charset="2"/>
              <a:buChar char="ü"/>
            </a:pPr>
            <a:endParaRPr lang="ru-RU" sz="2000" dirty="0"/>
          </a:p>
          <a:p>
            <a:pPr marL="285750" indent="-285750">
              <a:buFont typeface="Wingdings" panose="05000000000000000000" pitchFamily="2" charset="2"/>
              <a:buChar char="ü"/>
            </a:pPr>
            <a:r>
              <a:rPr lang="ru-RU" sz="2000" dirty="0"/>
              <a:t>обосновал классификацию соответствий на лексические, грамматические и стилистические</a:t>
            </a:r>
          </a:p>
        </p:txBody>
      </p:sp>
    </p:spTree>
    <p:extLst>
      <p:ext uri="{BB962C8B-B14F-4D97-AF65-F5344CB8AC3E}">
        <p14:creationId xmlns:p14="http://schemas.microsoft.com/office/powerpoint/2010/main" val="2736297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132FD6-AE94-9341-9C57-6BE26BB6354C}"/>
              </a:ext>
            </a:extLst>
          </p:cNvPr>
          <p:cNvSpPr txBox="1"/>
          <p:nvPr/>
        </p:nvSpPr>
        <p:spPr>
          <a:xfrm>
            <a:off x="344992" y="2124112"/>
            <a:ext cx="11471870" cy="37856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0" i="0" u="none" strike="noStrike" baseline="0" dirty="0">
                <a:solidFill>
                  <a:srgbClr val="000000"/>
                </a:solidFill>
                <a:latin typeface="Times New Roman" panose="02020603050405020304" pitchFamily="18" charset="0"/>
              </a:rPr>
              <a:t>В книге проводится сопоставительный анализ этих языков с целью выявить единицы, которые могли бы заменять друг друга при переводе, хотя при этом не всегда указывается, проверялись ли выделенные соответствия путем сопоставления в реальных переводах или они были выбраны лишь потому, что имеют одинаковые значения в системах двух языков. </a:t>
            </a:r>
          </a:p>
          <a:p>
            <a:endParaRPr lang="ru-RU" sz="2000" dirty="0">
              <a:solidFill>
                <a:srgbClr val="000000"/>
              </a:solidFill>
              <a:latin typeface="Times New Roman" panose="02020603050405020304" pitchFamily="18" charset="0"/>
            </a:endParaRPr>
          </a:p>
          <a:p>
            <a:r>
              <a:rPr lang="ru-RU" sz="2000" b="0" i="0" u="none" strike="noStrike" baseline="0" dirty="0">
                <a:solidFill>
                  <a:srgbClr val="000000"/>
                </a:solidFill>
                <a:latin typeface="Times New Roman" panose="02020603050405020304" pitchFamily="18" charset="0"/>
              </a:rPr>
              <a:t>Богатый фактический материал, собранный в книге, показывает большие перспективы разработки частных теорий перевода, и по ее образцу были написаны аналогичные работы по другим парам языков. </a:t>
            </a:r>
          </a:p>
          <a:p>
            <a:endParaRPr lang="ru-RU" sz="2000" dirty="0">
              <a:solidFill>
                <a:srgbClr val="000000"/>
              </a:solidFill>
              <a:latin typeface="Times New Roman" panose="02020603050405020304" pitchFamily="18" charset="0"/>
            </a:endParaRPr>
          </a:p>
          <a:p>
            <a:r>
              <a:rPr lang="ru-RU" sz="2000" b="0" i="0" u="none" strike="noStrike" baseline="0" dirty="0">
                <a:solidFill>
                  <a:srgbClr val="000000"/>
                </a:solidFill>
                <a:latin typeface="Times New Roman" panose="02020603050405020304" pitchFamily="18" charset="0"/>
              </a:rPr>
              <a:t>Важной заслугой Ж.П. Вине и Ж. </a:t>
            </a:r>
            <a:r>
              <a:rPr lang="ru-RU" sz="2000" b="0" i="0" u="none" strike="noStrike" baseline="0" dirty="0" err="1">
                <a:solidFill>
                  <a:srgbClr val="000000"/>
                </a:solidFill>
                <a:latin typeface="Times New Roman" panose="02020603050405020304" pitchFamily="18" charset="0"/>
              </a:rPr>
              <a:t>Дарбельне</a:t>
            </a:r>
            <a:r>
              <a:rPr lang="ru-RU" sz="2000" b="0" i="0" u="none" strike="noStrike" baseline="0" dirty="0">
                <a:solidFill>
                  <a:srgbClr val="000000"/>
                </a:solidFill>
                <a:latin typeface="Times New Roman" panose="02020603050405020304" pitchFamily="18" charset="0"/>
              </a:rPr>
              <a:t> является попытка систематизировать различные способы перевода, что было позднее использовано при описании переводческих трансформаций, с помощью которых осуществляется процесс перевода </a:t>
            </a:r>
            <a:endParaRPr lang="ru-RU" sz="2000" dirty="0"/>
          </a:p>
        </p:txBody>
      </p:sp>
      <p:sp>
        <p:nvSpPr>
          <p:cNvPr id="5" name="TextBox 4">
            <a:extLst>
              <a:ext uri="{FF2B5EF4-FFF2-40B4-BE49-F238E27FC236}">
                <a16:creationId xmlns:a16="http://schemas.microsoft.com/office/drawing/2014/main" id="{FAB89489-423B-1072-21D7-6325D374A119}"/>
              </a:ext>
            </a:extLst>
          </p:cNvPr>
          <p:cNvSpPr txBox="1"/>
          <p:nvPr/>
        </p:nvSpPr>
        <p:spPr>
          <a:xfrm>
            <a:off x="344992" y="847752"/>
            <a:ext cx="1147187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0" i="0" u="none" strike="noStrike" baseline="0" dirty="0">
                <a:solidFill>
                  <a:srgbClr val="000000"/>
                </a:solidFill>
                <a:latin typeface="Times New Roman" panose="02020603050405020304" pitchFamily="18" charset="0"/>
              </a:rPr>
              <a:t>За рубежом первая книга, всецело посвященная лингвистическим аспектам перевода, появилась в 1958 г. Ее авторы - Ж.П. Вине и Ж. </a:t>
            </a:r>
            <a:r>
              <a:rPr lang="ru-RU" sz="2000" b="0" i="0" u="none" strike="noStrike" baseline="0" dirty="0" err="1">
                <a:solidFill>
                  <a:srgbClr val="000000"/>
                </a:solidFill>
                <a:latin typeface="Times New Roman" panose="02020603050405020304" pitchFamily="18" charset="0"/>
              </a:rPr>
              <a:t>Дарбельне</a:t>
            </a:r>
            <a:r>
              <a:rPr lang="ru-RU" sz="2000" b="0" i="0" u="none" strike="noStrike" baseline="0" dirty="0">
                <a:solidFill>
                  <a:srgbClr val="000000"/>
                </a:solidFill>
                <a:latin typeface="Times New Roman" panose="02020603050405020304" pitchFamily="18" charset="0"/>
              </a:rPr>
              <a:t> - назвали свою работу «Сопоставительная стилистика французского и английского языков». </a:t>
            </a:r>
            <a:endParaRPr lang="ru-RU" sz="2000" dirty="0"/>
          </a:p>
        </p:txBody>
      </p:sp>
    </p:spTree>
    <p:extLst>
      <p:ext uri="{BB962C8B-B14F-4D97-AF65-F5344CB8AC3E}">
        <p14:creationId xmlns:p14="http://schemas.microsoft.com/office/powerpoint/2010/main" val="762815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A22C5A-E0D2-2D8D-8FFC-98B8879214B1}"/>
              </a:ext>
            </a:extLst>
          </p:cNvPr>
          <p:cNvSpPr txBox="1"/>
          <p:nvPr/>
        </p:nvSpPr>
        <p:spPr>
          <a:xfrm>
            <a:off x="3386293" y="1036210"/>
            <a:ext cx="5225144"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ru-RU" sz="2400" dirty="0">
                <a:latin typeface="Times New Roman" panose="02020603050405020304" pitchFamily="18" charset="0"/>
                <a:cs typeface="Times New Roman" panose="02020603050405020304" pitchFamily="18" charset="0"/>
              </a:rPr>
              <a:t>Можно ли отказаться от перевода?</a:t>
            </a:r>
          </a:p>
        </p:txBody>
      </p:sp>
      <p:sp>
        <p:nvSpPr>
          <p:cNvPr id="5" name="TextBox 4">
            <a:extLst>
              <a:ext uri="{FF2B5EF4-FFF2-40B4-BE49-F238E27FC236}">
                <a16:creationId xmlns:a16="http://schemas.microsoft.com/office/drawing/2014/main" id="{471DA44C-B41B-B2C7-BABA-4DEC72CB3FC0}"/>
              </a:ext>
            </a:extLst>
          </p:cNvPr>
          <p:cNvSpPr txBox="1"/>
          <p:nvPr/>
        </p:nvSpPr>
        <p:spPr>
          <a:xfrm>
            <a:off x="361741" y="2371411"/>
            <a:ext cx="11475217" cy="1938992"/>
          </a:xfrm>
          <a:prstGeom prst="rect">
            <a:avLst/>
          </a:prstGeom>
          <a:noFill/>
        </p:spPr>
        <p:txBody>
          <a:bodyPr wrap="square" rtlCol="0">
            <a:spAutoFit/>
          </a:bodyPr>
          <a:lstStyle/>
          <a:p>
            <a:r>
              <a:rPr lang="ru-RU" sz="2000" dirty="0">
                <a:latin typeface="Times New Roman" panose="02020603050405020304" pitchFamily="18" charset="0"/>
                <a:cs typeface="Times New Roman" panose="02020603050405020304" pitchFamily="18" charset="0"/>
              </a:rPr>
              <a:t>Пути отказа:</a:t>
            </a:r>
          </a:p>
          <a:p>
            <a:endParaRPr lang="ru-RU"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выучить все нужные языки, </a:t>
            </a:r>
          </a:p>
          <a:p>
            <a:pPr marL="285750" indent="-285750">
              <a:buFont typeface="Wingdings" panose="05000000000000000000" pitchFamily="2" charset="2"/>
              <a:buChar char="ü"/>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говорить всем на одном языке / выбрать один язык для общения между носителями разных языков. </a:t>
            </a:r>
          </a:p>
          <a:p>
            <a:pPr marL="285750" indent="-285750">
              <a:buFont typeface="Wingdings" panose="05000000000000000000" pitchFamily="2" charset="2"/>
              <a:buChar char="ü"/>
            </a:pP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игнорировать людей, которые говорят не так, как мы.</a:t>
            </a:r>
          </a:p>
          <a:p>
            <a:endParaRPr lang="ru-RU"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130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C68659-7958-A9BA-5705-05BA75AF3605}"/>
              </a:ext>
            </a:extLst>
          </p:cNvPr>
          <p:cNvSpPr txBox="1"/>
          <p:nvPr/>
        </p:nvSpPr>
        <p:spPr>
          <a:xfrm>
            <a:off x="834013" y="1221433"/>
            <a:ext cx="10590963"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1" dirty="0">
                <a:effectLst/>
                <a:latin typeface="Times New Roman" panose="02020603050405020304" pitchFamily="18" charset="0"/>
                <a:ea typeface="Times New Roman" panose="02020603050405020304" pitchFamily="18" charset="0"/>
              </a:rPr>
              <a:t>Предметом лингвистической теории перевода является научное описание процесса перевода как межъязыковой трансформации</a:t>
            </a:r>
            <a:endParaRPr lang="ru-RU" sz="2000" dirty="0"/>
          </a:p>
        </p:txBody>
      </p:sp>
      <p:sp>
        <p:nvSpPr>
          <p:cNvPr id="5" name="TextBox 4">
            <a:extLst>
              <a:ext uri="{FF2B5EF4-FFF2-40B4-BE49-F238E27FC236}">
                <a16:creationId xmlns:a16="http://schemas.microsoft.com/office/drawing/2014/main" id="{531020A4-4C20-29FC-7EC2-F23956271CFF}"/>
              </a:ext>
            </a:extLst>
          </p:cNvPr>
          <p:cNvSpPr txBox="1"/>
          <p:nvPr/>
        </p:nvSpPr>
        <p:spPr>
          <a:xfrm>
            <a:off x="834013" y="2227107"/>
            <a:ext cx="10590963"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effectLst/>
                <a:latin typeface="Times New Roman" panose="02020603050405020304" pitchFamily="18" charset="0"/>
                <a:ea typeface="Times New Roman" panose="02020603050405020304" pitchFamily="18" charset="0"/>
              </a:rPr>
              <a:t>Теория перевода должна рассматривать не любые отношения между текстами па языке подлинника и языке перевода, но лишь отношения </a:t>
            </a:r>
            <a:r>
              <a:rPr lang="ru-RU" sz="2000" b="1" dirty="0">
                <a:effectLst/>
                <a:latin typeface="Times New Roman" panose="02020603050405020304" pitchFamily="18" charset="0"/>
                <a:ea typeface="Times New Roman" panose="02020603050405020304" pitchFamily="18" charset="0"/>
              </a:rPr>
              <a:t>закономерные</a:t>
            </a:r>
            <a:r>
              <a:rPr lang="ru-RU" sz="2000" dirty="0">
                <a:effectLst/>
                <a:latin typeface="Times New Roman" panose="02020603050405020304" pitchFamily="18" charset="0"/>
                <a:ea typeface="Times New Roman" panose="02020603050405020304" pitchFamily="18" charset="0"/>
              </a:rPr>
              <a:t>, то есть </a:t>
            </a:r>
            <a:r>
              <a:rPr lang="ru-RU" sz="2000" b="1" dirty="0">
                <a:effectLst/>
                <a:latin typeface="Times New Roman" panose="02020603050405020304" pitchFamily="18" charset="0"/>
                <a:ea typeface="Times New Roman" panose="02020603050405020304" pitchFamily="18" charset="0"/>
              </a:rPr>
              <a:t>типические</a:t>
            </a:r>
            <a:r>
              <a:rPr lang="ru-RU" sz="2000" dirty="0">
                <a:effectLst/>
                <a:latin typeface="Times New Roman" panose="02020603050405020304" pitchFamily="18" charset="0"/>
                <a:ea typeface="Times New Roman" panose="02020603050405020304" pitchFamily="18" charset="0"/>
              </a:rPr>
              <a:t>, </a:t>
            </a:r>
            <a:r>
              <a:rPr lang="ru-RU" sz="2000" b="1" dirty="0">
                <a:effectLst/>
                <a:latin typeface="Times New Roman" panose="02020603050405020304" pitchFamily="18" charset="0"/>
                <a:ea typeface="Times New Roman" panose="02020603050405020304" pitchFamily="18" charset="0"/>
              </a:rPr>
              <a:t>регулярно повторяющиеся</a:t>
            </a:r>
            <a:r>
              <a:rPr lang="ru-RU" sz="2000" dirty="0">
                <a:effectLst/>
                <a:latin typeface="Times New Roman" panose="02020603050405020304" pitchFamily="18" charset="0"/>
                <a:ea typeface="Times New Roman" panose="02020603050405020304" pitchFamily="18" charset="0"/>
              </a:rPr>
              <a:t>. </a:t>
            </a:r>
          </a:p>
          <a:p>
            <a:endParaRPr lang="ru-RU" sz="2000" dirty="0">
              <a:latin typeface="Times New Roman" panose="02020603050405020304" pitchFamily="18" charset="0"/>
              <a:ea typeface="Times New Roman" panose="02020603050405020304" pitchFamily="18" charset="0"/>
            </a:endParaRPr>
          </a:p>
          <a:p>
            <a:r>
              <a:rPr lang="ru-RU" sz="2000" dirty="0">
                <a:effectLst/>
                <a:latin typeface="Times New Roman" panose="02020603050405020304" pitchFamily="18" charset="0"/>
                <a:ea typeface="Times New Roman" panose="02020603050405020304" pitchFamily="18" charset="0"/>
              </a:rPr>
              <a:t>Наряду с ними при сопоставительном анализе текста подлинника и текста перевода вскрывается, как правило, большое количество отношений (соответствий) единичных, нерегулярных, устанавливаемых только для данного конкретного случая.</a:t>
            </a:r>
            <a:endParaRPr lang="ru-RU" sz="2000" dirty="0"/>
          </a:p>
        </p:txBody>
      </p:sp>
    </p:spTree>
    <p:extLst>
      <p:ext uri="{BB962C8B-B14F-4D97-AF65-F5344CB8AC3E}">
        <p14:creationId xmlns:p14="http://schemas.microsoft.com/office/powerpoint/2010/main" val="3749604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87DB4D-F515-B6CC-A68A-5F80436D2E46}"/>
              </a:ext>
            </a:extLst>
          </p:cNvPr>
          <p:cNvSpPr txBox="1"/>
          <p:nvPr/>
        </p:nvSpPr>
        <p:spPr>
          <a:xfrm>
            <a:off x="1212500" y="2065496"/>
            <a:ext cx="10389996" cy="1200329"/>
          </a:xfrm>
          <a:prstGeom prst="rect">
            <a:avLst/>
          </a:prstGeom>
          <a:noFill/>
        </p:spPr>
        <p:txBody>
          <a:bodyPr wrap="square">
            <a:spAutoFit/>
          </a:bodyPr>
          <a:lstStyle/>
          <a:p>
            <a:r>
              <a:rPr lang="ru-RU" sz="2400" dirty="0">
                <a:effectLst/>
                <a:latin typeface="Times New Roman" panose="02020603050405020304" pitchFamily="18" charset="0"/>
                <a:ea typeface="Times New Roman" panose="02020603050405020304" pitchFamily="18" charset="0"/>
              </a:rPr>
              <a:t>Построение целого </a:t>
            </a:r>
            <a:r>
              <a:rPr lang="ru-RU" sz="2400" b="1" dirty="0">
                <a:effectLst/>
                <a:latin typeface="Times New Roman" panose="02020603050405020304" pitchFamily="18" charset="0"/>
                <a:ea typeface="Times New Roman" panose="02020603050405020304" pitchFamily="18" charset="0"/>
              </a:rPr>
              <a:t>множества моделей перевода</a:t>
            </a:r>
            <a:r>
              <a:rPr lang="ru-RU" sz="2400" dirty="0">
                <a:effectLst/>
                <a:latin typeface="Times New Roman" panose="02020603050405020304" pitchFamily="18" charset="0"/>
                <a:ea typeface="Times New Roman" panose="02020603050405020304" pitchFamily="18" charset="0"/>
              </a:rPr>
              <a:t>, по-разному отображающих моделируемый процесс и отражающих различные его свойства.</a:t>
            </a:r>
            <a:endParaRPr lang="ru-RU" sz="2400" dirty="0"/>
          </a:p>
        </p:txBody>
      </p:sp>
      <p:sp>
        <p:nvSpPr>
          <p:cNvPr id="4" name="Прямоугольник: скругленные углы 3">
            <a:extLst>
              <a:ext uri="{FF2B5EF4-FFF2-40B4-BE49-F238E27FC236}">
                <a16:creationId xmlns:a16="http://schemas.microsoft.com/office/drawing/2014/main" id="{0970395B-6954-9F55-C4E9-748C62554A64}"/>
              </a:ext>
            </a:extLst>
          </p:cNvPr>
          <p:cNvSpPr/>
          <p:nvPr/>
        </p:nvSpPr>
        <p:spPr>
          <a:xfrm>
            <a:off x="3659274" y="954594"/>
            <a:ext cx="4873451" cy="602901"/>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a:t>Задачи переводоведения</a:t>
            </a:r>
          </a:p>
        </p:txBody>
      </p:sp>
    </p:spTree>
    <p:extLst>
      <p:ext uri="{BB962C8B-B14F-4D97-AF65-F5344CB8AC3E}">
        <p14:creationId xmlns:p14="http://schemas.microsoft.com/office/powerpoint/2010/main" val="3923397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FFA976-E500-999A-E585-3D9BFB306ED2}"/>
              </a:ext>
            </a:extLst>
          </p:cNvPr>
          <p:cNvSpPr txBox="1"/>
          <p:nvPr/>
        </p:nvSpPr>
        <p:spPr>
          <a:xfrm>
            <a:off x="433754" y="1228397"/>
            <a:ext cx="11324492" cy="440120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ru-RU" sz="2000" b="0" i="0" u="none" strike="noStrike" baseline="0" dirty="0">
                <a:solidFill>
                  <a:srgbClr val="000000"/>
                </a:solidFill>
                <a:latin typeface="Times New Roman" panose="02020603050405020304" pitchFamily="18" charset="0"/>
              </a:rPr>
              <a:t>1) раскрыть и описать общелингвистические основы перевода, т.е. указать, какие особенности языковых систем и закономерности функционирования языков лежат в основе переводческого процесса, делают этот процесс возможным и определяют его характер и границы; </a:t>
            </a:r>
          </a:p>
          <a:p>
            <a:pPr algn="just"/>
            <a:r>
              <a:rPr lang="ru-RU" sz="2000" b="0" i="0" u="none" strike="noStrike" baseline="0" dirty="0">
                <a:solidFill>
                  <a:srgbClr val="000000"/>
                </a:solidFill>
                <a:latin typeface="Times New Roman" panose="02020603050405020304" pitchFamily="18" charset="0"/>
              </a:rPr>
              <a:t>2) определить перевод как объект лингвистического исследования, указать его отличие от других видов языкового посредничества; </a:t>
            </a:r>
          </a:p>
          <a:p>
            <a:pPr algn="just"/>
            <a:r>
              <a:rPr lang="ru-RU" sz="2000" b="0" i="0" u="none" strike="noStrike" baseline="0" dirty="0">
                <a:solidFill>
                  <a:srgbClr val="000000"/>
                </a:solidFill>
                <a:latin typeface="Times New Roman" panose="02020603050405020304" pitchFamily="18" charset="0"/>
              </a:rPr>
              <a:t>3) разработать основы классификации видов переводческой деятельности; </a:t>
            </a:r>
          </a:p>
          <a:p>
            <a:pPr algn="just"/>
            <a:r>
              <a:rPr lang="ru-RU" sz="2000" b="0" i="0" u="none" strike="noStrike" baseline="0" dirty="0">
                <a:solidFill>
                  <a:srgbClr val="000000"/>
                </a:solidFill>
                <a:latin typeface="Times New Roman" panose="02020603050405020304" pitchFamily="18" charset="0"/>
              </a:rPr>
              <a:t>4) раскрыть сущность переводческой эквивалентности как основы коммуникативной равноценности текстов оригинала и перевода; </a:t>
            </a:r>
          </a:p>
          <a:p>
            <a:pPr algn="just"/>
            <a:r>
              <a:rPr lang="ru-RU" sz="2000" b="0" i="0" u="none" strike="noStrike" baseline="0" dirty="0">
                <a:solidFill>
                  <a:srgbClr val="000000"/>
                </a:solidFill>
                <a:latin typeface="Times New Roman" panose="02020603050405020304" pitchFamily="18" charset="0"/>
              </a:rPr>
              <a:t>5) разработать общие принципы и особенности построения частных и специальных теорий перевода для различных комбинаций языков;</a:t>
            </a:r>
            <a:endParaRPr lang="ru-RU" sz="2000" b="0" i="0" u="none" strike="noStrike" baseline="0" dirty="0">
              <a:solidFill>
                <a:srgbClr val="000000"/>
              </a:solidFill>
              <a:latin typeface="Calibri" panose="020F0502020204030204" pitchFamily="34" charset="0"/>
            </a:endParaRPr>
          </a:p>
          <a:p>
            <a:pPr algn="just"/>
            <a:r>
              <a:rPr lang="ru-RU" sz="2000" b="0" i="0" u="none" strike="noStrike" baseline="0" dirty="0">
                <a:solidFill>
                  <a:srgbClr val="000000"/>
                </a:solidFill>
                <a:latin typeface="Times New Roman" panose="02020603050405020304" pitchFamily="18" charset="0"/>
              </a:rPr>
              <a:t>6) разработать общие принципы научного описания процесса перевода как действий переводчика по преобразованию текста оригинала в текст перевода; </a:t>
            </a:r>
          </a:p>
          <a:p>
            <a:pPr algn="just"/>
            <a:r>
              <a:rPr lang="ru-RU" sz="2000" b="0" i="0" u="none" strike="noStrike" baseline="0" dirty="0">
                <a:solidFill>
                  <a:srgbClr val="000000"/>
                </a:solidFill>
                <a:latin typeface="Times New Roman" panose="02020603050405020304" pitchFamily="18" charset="0"/>
              </a:rPr>
              <a:t>7) раскрыть воздействие на процесс перевода прагматических и социолингвистических факторов; </a:t>
            </a:r>
          </a:p>
          <a:p>
            <a:pPr algn="just"/>
            <a:r>
              <a:rPr lang="ru-RU" sz="2000" b="0" i="0" u="none" strike="noStrike" baseline="0" dirty="0">
                <a:solidFill>
                  <a:srgbClr val="000000"/>
                </a:solidFill>
                <a:latin typeface="Times New Roman" panose="02020603050405020304" pitchFamily="18" charset="0"/>
              </a:rPr>
              <a:t>8) определить понятие «норма перевода» и разработать принципы оценки качества перевода. </a:t>
            </a:r>
            <a:endParaRPr lang="ru-RU" sz="2000" dirty="0"/>
          </a:p>
        </p:txBody>
      </p:sp>
    </p:spTree>
    <p:extLst>
      <p:ext uri="{BB962C8B-B14F-4D97-AF65-F5344CB8AC3E}">
        <p14:creationId xmlns:p14="http://schemas.microsoft.com/office/powerpoint/2010/main" val="2924323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62C884-5CA5-DCD7-CD97-428FAB6A868F}"/>
              </a:ext>
            </a:extLst>
          </p:cNvPr>
          <p:cNvSpPr txBox="1"/>
          <p:nvPr/>
        </p:nvSpPr>
        <p:spPr>
          <a:xfrm>
            <a:off x="368438" y="1941832"/>
            <a:ext cx="11455121"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ru-RU" sz="2000" b="0" i="0" u="none" strike="noStrike" baseline="0" dirty="0">
                <a:solidFill>
                  <a:srgbClr val="000000"/>
                </a:solidFill>
                <a:latin typeface="Times New Roman" panose="02020603050405020304" pitchFamily="18" charset="0"/>
              </a:rPr>
              <a:t>1. Общая теория перевода: ТУП, ТПП, Т машинного П – исследует фундаментальные аспекты перевода (эквивалентность, единица перевода, прагматика перевода). </a:t>
            </a:r>
          </a:p>
          <a:p>
            <a:pPr algn="just"/>
            <a:r>
              <a:rPr lang="ru-RU" sz="2000" b="0" i="0" u="none" strike="noStrike" baseline="0" dirty="0">
                <a:solidFill>
                  <a:srgbClr val="000000"/>
                </a:solidFill>
                <a:latin typeface="Times New Roman" panose="02020603050405020304" pitchFamily="18" charset="0"/>
              </a:rPr>
              <a:t>2. Отдельные теории перевода: теория научного и технического перевода (ТП текстов общенаучных дисциплин; ТП в сфере специальных технических областей); теория публицистического перевода; теория литературного перевода (поэтического прозаического, театрального, библейского); </a:t>
            </a:r>
            <a:r>
              <a:rPr lang="ru-RU" sz="2000" b="0" i="0" u="none" strike="noStrike" baseline="0" dirty="0" err="1">
                <a:solidFill>
                  <a:srgbClr val="000000"/>
                </a:solidFill>
                <a:latin typeface="Times New Roman" panose="02020603050405020304" pitchFamily="18" charset="0"/>
              </a:rPr>
              <a:t>транслатология</a:t>
            </a:r>
            <a:r>
              <a:rPr lang="ru-RU" sz="2000" b="0" i="0" u="none" strike="noStrike" baseline="0" dirty="0">
                <a:solidFill>
                  <a:srgbClr val="000000"/>
                </a:solidFill>
                <a:latin typeface="Times New Roman" panose="02020603050405020304" pitchFamily="18" charset="0"/>
              </a:rPr>
              <a:t> текста (ТП, ориентированная на текст) – то есть речь идёт об исследованиях особенности перевода определенного жанра текста. </a:t>
            </a:r>
          </a:p>
          <a:p>
            <a:pPr algn="just"/>
            <a:r>
              <a:rPr lang="ru-RU" sz="2000" b="0" i="0" u="none" strike="noStrike" baseline="0" dirty="0">
                <a:solidFill>
                  <a:srgbClr val="000000"/>
                </a:solidFill>
                <a:latin typeface="Times New Roman" panose="02020603050405020304" pitchFamily="18" charset="0"/>
              </a:rPr>
              <a:t>3. Лингвистическое переводоведение, ориентированное на конкретную пару языков. </a:t>
            </a:r>
          </a:p>
          <a:p>
            <a:pPr algn="just"/>
            <a:r>
              <a:rPr lang="ru-RU" sz="2000" b="0" i="0" u="none" strike="noStrike" baseline="0" dirty="0">
                <a:solidFill>
                  <a:srgbClr val="000000"/>
                </a:solidFill>
                <a:latin typeface="Times New Roman" panose="02020603050405020304" pitchFamily="18" charset="0"/>
              </a:rPr>
              <a:t>4. Дидактика перевода: подготовка переводчиков, вспомогательные средства для переводчиков. Она включает в себя как теоретические разработки по методике преподавания перевода, так и практические пособия, опирающиеся на эти теоретические основы. </a:t>
            </a:r>
            <a:endParaRPr lang="ru-RU" sz="2000" dirty="0"/>
          </a:p>
        </p:txBody>
      </p:sp>
      <p:sp>
        <p:nvSpPr>
          <p:cNvPr id="4" name="Прямоугольник: скругленные углы 3">
            <a:extLst>
              <a:ext uri="{FF2B5EF4-FFF2-40B4-BE49-F238E27FC236}">
                <a16:creationId xmlns:a16="http://schemas.microsoft.com/office/drawing/2014/main" id="{7D65CF03-96EC-0E92-DF96-52228F1CEE6B}"/>
              </a:ext>
            </a:extLst>
          </p:cNvPr>
          <p:cNvSpPr/>
          <p:nvPr/>
        </p:nvSpPr>
        <p:spPr>
          <a:xfrm>
            <a:off x="2443424" y="994788"/>
            <a:ext cx="7305151" cy="602901"/>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dirty="0" err="1"/>
              <a:t>Оновные</a:t>
            </a:r>
            <a:r>
              <a:rPr lang="ru-RU" sz="2800" dirty="0"/>
              <a:t> направления переводоведения</a:t>
            </a:r>
          </a:p>
        </p:txBody>
      </p:sp>
    </p:spTree>
    <p:extLst>
      <p:ext uri="{BB962C8B-B14F-4D97-AF65-F5344CB8AC3E}">
        <p14:creationId xmlns:p14="http://schemas.microsoft.com/office/powerpoint/2010/main" val="3631424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77677D-914C-462B-1DE8-06DCD0059BC3}"/>
              </a:ext>
            </a:extLst>
          </p:cNvPr>
          <p:cNvSpPr txBox="1"/>
          <p:nvPr/>
        </p:nvSpPr>
        <p:spPr>
          <a:xfrm>
            <a:off x="865833" y="1822499"/>
            <a:ext cx="10460334"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0" i="0" u="none" strike="noStrike" baseline="0" dirty="0">
                <a:solidFill>
                  <a:srgbClr val="000000"/>
                </a:solidFill>
                <a:latin typeface="Times New Roman" panose="02020603050405020304" pitchFamily="18" charset="0"/>
              </a:rPr>
              <a:t>В рамках переводоведения изучаются:</a:t>
            </a:r>
          </a:p>
          <a:p>
            <a:endParaRPr lang="ru-RU" sz="2000" b="0" i="0" u="none" strike="noStrike" baseline="0" dirty="0">
              <a:solidFill>
                <a:srgbClr val="000000"/>
              </a:solidFill>
              <a:latin typeface="Times New Roman" panose="02020603050405020304" pitchFamily="18" charset="0"/>
            </a:endParaRPr>
          </a:p>
          <a:p>
            <a:pPr marL="342900" indent="-342900">
              <a:buFont typeface="Wingdings" panose="05000000000000000000" pitchFamily="2" charset="2"/>
              <a:buChar char="ü"/>
            </a:pPr>
            <a:r>
              <a:rPr lang="ru-RU" sz="2000" b="0" i="0" u="none" strike="noStrike" baseline="0" dirty="0">
                <a:solidFill>
                  <a:srgbClr val="000000"/>
                </a:solidFill>
                <a:latin typeface="Times New Roman" panose="02020603050405020304" pitchFamily="18" charset="0"/>
              </a:rPr>
              <a:t>психологические, </a:t>
            </a:r>
          </a:p>
          <a:p>
            <a:pPr marL="342900" indent="-342900">
              <a:buFont typeface="Wingdings" panose="05000000000000000000" pitchFamily="2" charset="2"/>
              <a:buChar char="ü"/>
            </a:pPr>
            <a:r>
              <a:rPr lang="ru-RU" sz="2000" b="0" i="0" u="none" strike="noStrike" baseline="0" dirty="0">
                <a:solidFill>
                  <a:srgbClr val="000000"/>
                </a:solidFill>
                <a:latin typeface="Times New Roman" panose="02020603050405020304" pitchFamily="18" charset="0"/>
              </a:rPr>
              <a:t>литературоведческие, </a:t>
            </a:r>
          </a:p>
          <a:p>
            <a:pPr marL="342900" indent="-342900">
              <a:buFont typeface="Wingdings" panose="05000000000000000000" pitchFamily="2" charset="2"/>
              <a:buChar char="ü"/>
            </a:pPr>
            <a:r>
              <a:rPr lang="ru-RU" sz="2000" b="0" i="0" u="none" strike="noStrike" baseline="0" dirty="0">
                <a:solidFill>
                  <a:srgbClr val="000000"/>
                </a:solidFill>
                <a:latin typeface="Times New Roman" panose="02020603050405020304" pitchFamily="18" charset="0"/>
              </a:rPr>
              <a:t>этнографические</a:t>
            </a:r>
          </a:p>
          <a:p>
            <a:pPr marL="342900" indent="-342900">
              <a:buFont typeface="Wingdings" panose="05000000000000000000" pitchFamily="2" charset="2"/>
              <a:buChar char="ü"/>
            </a:pPr>
            <a:r>
              <a:rPr lang="ru-RU" sz="2000" b="0" i="0" u="none" strike="noStrike" baseline="0" dirty="0">
                <a:solidFill>
                  <a:srgbClr val="000000"/>
                </a:solidFill>
                <a:latin typeface="Times New Roman" panose="02020603050405020304" pitchFamily="18" charset="0"/>
              </a:rPr>
              <a:t>другие стороны переводческой деятельности,</a:t>
            </a:r>
          </a:p>
          <a:p>
            <a:pPr marL="342900" indent="-342900">
              <a:buFont typeface="Wingdings" panose="05000000000000000000" pitchFamily="2" charset="2"/>
              <a:buChar char="ü"/>
            </a:pPr>
            <a:endParaRPr lang="ru-RU" sz="2000" b="0" i="0" u="none" strike="noStrike" baseline="0" dirty="0">
              <a:solidFill>
                <a:srgbClr val="000000"/>
              </a:solidFill>
              <a:latin typeface="Times New Roman" panose="02020603050405020304" pitchFamily="18" charset="0"/>
            </a:endParaRPr>
          </a:p>
          <a:p>
            <a:pPr marL="342900" indent="-342900">
              <a:buFont typeface="Wingdings" panose="05000000000000000000" pitchFamily="2" charset="2"/>
              <a:buChar char="ü"/>
            </a:pPr>
            <a:r>
              <a:rPr lang="ru-RU" sz="2000" b="0" i="0" u="none" strike="noStrike" baseline="0" dirty="0">
                <a:solidFill>
                  <a:srgbClr val="000000"/>
                </a:solidFill>
                <a:latin typeface="Times New Roman" panose="02020603050405020304" pitchFamily="18" charset="0"/>
              </a:rPr>
              <a:t>история переводческой деятельности в той или иной стране или странах </a:t>
            </a:r>
          </a:p>
          <a:p>
            <a:endParaRPr lang="ru-RU" sz="20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6687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77677D-914C-462B-1DE8-06DCD0059BC3}"/>
              </a:ext>
            </a:extLst>
          </p:cNvPr>
          <p:cNvSpPr txBox="1"/>
          <p:nvPr/>
        </p:nvSpPr>
        <p:spPr>
          <a:xfrm>
            <a:off x="733530" y="1169355"/>
            <a:ext cx="10822074" cy="37856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0" i="0" u="none" strike="noStrike" baseline="0" dirty="0">
                <a:solidFill>
                  <a:srgbClr val="000000"/>
                </a:solidFill>
                <a:latin typeface="Times New Roman" panose="02020603050405020304" pitchFamily="18" charset="0"/>
              </a:rPr>
              <a:t>В зависимости от предмета исследования можно выделить</a:t>
            </a:r>
          </a:p>
          <a:p>
            <a:endParaRPr lang="ru-RU" sz="2000" dirty="0">
              <a:solidFill>
                <a:srgbClr val="000000"/>
              </a:solidFill>
              <a:latin typeface="Times New Roman" panose="02020603050405020304" pitchFamily="18" charset="0"/>
            </a:endParaRPr>
          </a:p>
          <a:p>
            <a:r>
              <a:rPr lang="ru-RU" sz="2000" b="0" i="0" u="none" strike="noStrike" baseline="0" dirty="0">
                <a:solidFill>
                  <a:srgbClr val="000000"/>
                </a:solidFill>
                <a:latin typeface="Times New Roman" panose="02020603050405020304" pitchFamily="18" charset="0"/>
              </a:rPr>
              <a:t>психологическое переводоведение (психологию перевода), </a:t>
            </a:r>
          </a:p>
          <a:p>
            <a:r>
              <a:rPr lang="ru-RU" sz="2000" b="0" i="0" u="none" strike="noStrike" baseline="0" dirty="0">
                <a:solidFill>
                  <a:srgbClr val="000000"/>
                </a:solidFill>
                <a:latin typeface="Times New Roman" panose="02020603050405020304" pitchFamily="18" charset="0"/>
              </a:rPr>
              <a:t>литературное переводоведение (теорию художественного или литературного перевода),</a:t>
            </a:r>
          </a:p>
          <a:p>
            <a:r>
              <a:rPr lang="ru-RU" sz="2000" b="0" i="0" u="none" strike="noStrike" baseline="0" dirty="0">
                <a:solidFill>
                  <a:srgbClr val="000000"/>
                </a:solidFill>
                <a:latin typeface="Times New Roman" panose="02020603050405020304" pitchFamily="18" charset="0"/>
              </a:rPr>
              <a:t>этнографическое переводоведение, </a:t>
            </a:r>
          </a:p>
          <a:p>
            <a:r>
              <a:rPr lang="ru-RU" sz="2000" b="0" i="0" u="none" strike="noStrike" baseline="0" dirty="0">
                <a:solidFill>
                  <a:srgbClr val="000000"/>
                </a:solidFill>
                <a:latin typeface="Times New Roman" panose="02020603050405020304" pitchFamily="18" charset="0"/>
              </a:rPr>
              <a:t>историческое переводоведение и т.д. </a:t>
            </a:r>
          </a:p>
          <a:p>
            <a:endParaRPr lang="ru-RU" sz="2000" dirty="0">
              <a:solidFill>
                <a:srgbClr val="000000"/>
              </a:solidFill>
              <a:latin typeface="Times New Roman" panose="02020603050405020304" pitchFamily="18" charset="0"/>
            </a:endParaRPr>
          </a:p>
          <a:p>
            <a:r>
              <a:rPr lang="ru-RU" sz="2000" b="0" i="0" u="none" strike="noStrike" baseline="0" dirty="0">
                <a:solidFill>
                  <a:srgbClr val="000000"/>
                </a:solidFill>
                <a:latin typeface="Times New Roman" panose="02020603050405020304" pitchFamily="18" charset="0"/>
              </a:rPr>
              <a:t>Ведущее место в современном переводоведении принадлежит </a:t>
            </a:r>
            <a:r>
              <a:rPr lang="ru-RU" sz="2000" b="0" i="1" u="none" strike="noStrike" baseline="0" dirty="0">
                <a:solidFill>
                  <a:srgbClr val="000000"/>
                </a:solidFill>
                <a:latin typeface="Times New Roman" panose="02020603050405020304" pitchFamily="18" charset="0"/>
              </a:rPr>
              <a:t>лингвистическому переводоведению (лингвистике перевода), </a:t>
            </a:r>
            <a:r>
              <a:rPr lang="ru-RU" sz="2000" b="0" i="0" u="none" strike="noStrike" baseline="0" dirty="0">
                <a:solidFill>
                  <a:srgbClr val="000000"/>
                </a:solidFill>
                <a:latin typeface="Times New Roman" panose="02020603050405020304" pitchFamily="18" charset="0"/>
              </a:rPr>
              <a:t>изучающему перевод как лингвистическое явление. </a:t>
            </a:r>
          </a:p>
          <a:p>
            <a:endParaRPr lang="ru-RU" sz="2000" dirty="0">
              <a:solidFill>
                <a:srgbClr val="000000"/>
              </a:solidFill>
              <a:latin typeface="Times New Roman" panose="02020603050405020304" pitchFamily="18" charset="0"/>
            </a:endParaRPr>
          </a:p>
          <a:p>
            <a:r>
              <a:rPr lang="ru-RU" sz="2000" b="0" i="0" u="none" strike="noStrike" baseline="0" dirty="0">
                <a:solidFill>
                  <a:srgbClr val="000000"/>
                </a:solidFill>
                <a:latin typeface="Times New Roman" panose="02020603050405020304" pitchFamily="18" charset="0"/>
              </a:rPr>
              <a:t>Отдельные виды переводоведения дополняют друг друга, стремясь к всестороннему описанию переводческой деятельности. </a:t>
            </a:r>
            <a:endParaRPr lang="ru-RU" sz="2000" dirty="0"/>
          </a:p>
        </p:txBody>
      </p:sp>
    </p:spTree>
    <p:extLst>
      <p:ext uri="{BB962C8B-B14F-4D97-AF65-F5344CB8AC3E}">
        <p14:creationId xmlns:p14="http://schemas.microsoft.com/office/powerpoint/2010/main" val="2653525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83ECCA-1D80-5B4E-3250-AF5837C8E55F}"/>
              </a:ext>
            </a:extLst>
          </p:cNvPr>
          <p:cNvSpPr txBox="1"/>
          <p:nvPr/>
        </p:nvSpPr>
        <p:spPr>
          <a:xfrm>
            <a:off x="622998" y="2138851"/>
            <a:ext cx="11083332" cy="2246769"/>
          </a:xfrm>
          <a:prstGeom prst="rect">
            <a:avLst/>
          </a:prstGeom>
          <a:noFill/>
        </p:spPr>
        <p:txBody>
          <a:bodyPr wrap="square">
            <a:spAutoFit/>
          </a:bodyPr>
          <a:lstStyle/>
          <a:p>
            <a:r>
              <a:rPr lang="ru-RU" sz="2000" b="0" i="0" u="none" strike="noStrike" baseline="0" dirty="0">
                <a:solidFill>
                  <a:srgbClr val="000000"/>
                </a:solidFill>
                <a:latin typeface="Times New Roman" panose="02020603050405020304" pitchFamily="18" charset="0"/>
              </a:rPr>
              <a:t>Раздел лингвистической теории перевода, изучающий наиболее общие лингвистические </a:t>
            </a:r>
            <a:r>
              <a:rPr lang="ru-RU" sz="2000" b="0" i="0" u="none" strike="noStrike" baseline="0" dirty="0" err="1">
                <a:solidFill>
                  <a:srgbClr val="000000"/>
                </a:solidFill>
                <a:latin typeface="Times New Roman" panose="02020603050405020304" pitchFamily="18" charset="0"/>
              </a:rPr>
              <a:t>законо</a:t>
            </a:r>
            <a:r>
              <a:rPr lang="ru-RU" sz="2000" b="0" i="0" u="none" strike="noStrike" baseline="0" dirty="0">
                <a:solidFill>
                  <a:srgbClr val="000000"/>
                </a:solidFill>
                <a:latin typeface="Times New Roman" panose="02020603050405020304" pitchFamily="18" charset="0"/>
              </a:rPr>
              <a:t>-мерности перевода, независимо от особенностей конкретной пары языков, участвующих в процессе перевода, способа осуществления этого процесса и индивидуальных особенностей конкретного акта перевода. </a:t>
            </a:r>
          </a:p>
          <a:p>
            <a:endParaRPr lang="ru-RU" sz="2000" dirty="0">
              <a:solidFill>
                <a:srgbClr val="000000"/>
              </a:solidFill>
              <a:latin typeface="Times New Roman" panose="02020603050405020304" pitchFamily="18" charset="0"/>
            </a:endParaRPr>
          </a:p>
          <a:p>
            <a:r>
              <a:rPr lang="ru-RU" sz="2000" b="0" i="0" u="none" strike="noStrike" baseline="0" dirty="0">
                <a:solidFill>
                  <a:srgbClr val="000000"/>
                </a:solidFill>
                <a:latin typeface="Times New Roman" panose="02020603050405020304" pitchFamily="18" charset="0"/>
              </a:rPr>
              <a:t>Положения общей теории перевода охватывают любые виды перевода любых оригиналов с любого исходного языка на любой другой язык. </a:t>
            </a:r>
            <a:endParaRPr lang="ru-RU" sz="2000" dirty="0"/>
          </a:p>
        </p:txBody>
      </p:sp>
      <p:sp>
        <p:nvSpPr>
          <p:cNvPr id="2" name="Прямоугольник: скругленные углы 1">
            <a:extLst>
              <a:ext uri="{FF2B5EF4-FFF2-40B4-BE49-F238E27FC236}">
                <a16:creationId xmlns:a16="http://schemas.microsoft.com/office/drawing/2014/main" id="{D6B4962C-207A-7477-5531-70DF0DBB3DF8}"/>
              </a:ext>
            </a:extLst>
          </p:cNvPr>
          <p:cNvSpPr/>
          <p:nvPr/>
        </p:nvSpPr>
        <p:spPr>
          <a:xfrm>
            <a:off x="3778631" y="1034980"/>
            <a:ext cx="4169615" cy="592853"/>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Общая теория перевода</a:t>
            </a:r>
          </a:p>
        </p:txBody>
      </p:sp>
    </p:spTree>
    <p:extLst>
      <p:ext uri="{BB962C8B-B14F-4D97-AF65-F5344CB8AC3E}">
        <p14:creationId xmlns:p14="http://schemas.microsoft.com/office/powerpoint/2010/main" val="3508460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75E2CE-501C-E1CA-AD36-43F4A5C0DEC0}"/>
              </a:ext>
            </a:extLst>
          </p:cNvPr>
          <p:cNvSpPr txBox="1"/>
          <p:nvPr/>
        </p:nvSpPr>
        <p:spPr>
          <a:xfrm>
            <a:off x="894303" y="2415850"/>
            <a:ext cx="10520624" cy="1323439"/>
          </a:xfrm>
          <a:prstGeom prst="rect">
            <a:avLst/>
          </a:prstGeom>
          <a:noFill/>
        </p:spPr>
        <p:txBody>
          <a:bodyPr wrap="square">
            <a:spAutoFit/>
          </a:bodyPr>
          <a:lstStyle/>
          <a:p>
            <a:pPr marL="342900" indent="-342900">
              <a:buFont typeface="Wingdings" panose="05000000000000000000" pitchFamily="2" charset="2"/>
              <a:buChar char="ü"/>
            </a:pPr>
            <a:r>
              <a:rPr lang="ru-RU" sz="2000" b="0" i="0" u="none" strike="noStrike" baseline="0" dirty="0">
                <a:solidFill>
                  <a:srgbClr val="000000"/>
                </a:solidFill>
                <a:latin typeface="Times New Roman" panose="02020603050405020304" pitchFamily="18" charset="0"/>
              </a:rPr>
              <a:t>лингвистические аспекты перевода с одного данного языка на другой данный язык</a:t>
            </a:r>
          </a:p>
          <a:p>
            <a:pPr marL="342900" indent="-342900">
              <a:buFont typeface="Wingdings" panose="05000000000000000000" pitchFamily="2" charset="2"/>
              <a:buChar char="ü"/>
            </a:pPr>
            <a:endParaRPr lang="ru-RU" sz="2000" dirty="0">
              <a:solidFill>
                <a:srgbClr val="000000"/>
              </a:solidFill>
              <a:latin typeface="Times New Roman" panose="02020603050405020304" pitchFamily="18" charset="0"/>
            </a:endParaRPr>
          </a:p>
          <a:p>
            <a:pPr marL="342900" indent="-342900">
              <a:buFont typeface="Wingdings" panose="05000000000000000000" pitchFamily="2" charset="2"/>
              <a:buChar char="ü"/>
            </a:pPr>
            <a:r>
              <a:rPr lang="ru-RU" sz="2000" b="0" i="0" u="none" strike="noStrike" baseline="0" dirty="0">
                <a:solidFill>
                  <a:srgbClr val="000000"/>
                </a:solidFill>
                <a:latin typeface="Times New Roman" panose="02020603050405020304" pitchFamily="18" charset="0"/>
              </a:rPr>
              <a:t>особенности процесса перевода текстов разных типов и жанров, а также влияние на характер этого процесса речевых форм и условий его осуществления. </a:t>
            </a:r>
            <a:endParaRPr lang="ru-RU" sz="2000" dirty="0"/>
          </a:p>
        </p:txBody>
      </p:sp>
      <p:sp>
        <p:nvSpPr>
          <p:cNvPr id="2" name="Прямоугольник: скругленные углы 1">
            <a:extLst>
              <a:ext uri="{FF2B5EF4-FFF2-40B4-BE49-F238E27FC236}">
                <a16:creationId xmlns:a16="http://schemas.microsoft.com/office/drawing/2014/main" id="{81213184-7BBD-D0A6-B459-46BCC0A3E2E1}"/>
              </a:ext>
            </a:extLst>
          </p:cNvPr>
          <p:cNvSpPr/>
          <p:nvPr/>
        </p:nvSpPr>
        <p:spPr>
          <a:xfrm>
            <a:off x="1165609" y="1034980"/>
            <a:ext cx="9636369" cy="592853"/>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Частные теории перевода и специальные теории перевода</a:t>
            </a:r>
          </a:p>
        </p:txBody>
      </p:sp>
    </p:spTree>
    <p:extLst>
      <p:ext uri="{BB962C8B-B14F-4D97-AF65-F5344CB8AC3E}">
        <p14:creationId xmlns:p14="http://schemas.microsoft.com/office/powerpoint/2010/main" val="2752925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ED4FD90-293B-0B69-5F6E-A49FAEA53D31}"/>
              </a:ext>
            </a:extLst>
          </p:cNvPr>
          <p:cNvSpPr txBox="1"/>
          <p:nvPr/>
        </p:nvSpPr>
        <p:spPr>
          <a:xfrm>
            <a:off x="743578" y="2135335"/>
            <a:ext cx="10540721" cy="31700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latin typeface="Times New Roman" panose="02020603050405020304" pitchFamily="18" charset="0"/>
                <a:cs typeface="Times New Roman" panose="02020603050405020304" pitchFamily="18" charset="0"/>
              </a:rPr>
              <a:t>методика обучения переводу, </a:t>
            </a:r>
          </a:p>
          <a:p>
            <a:r>
              <a:rPr lang="ru-RU" sz="2000" dirty="0">
                <a:latin typeface="Times New Roman" panose="02020603050405020304" pitchFamily="18" charset="0"/>
                <a:cs typeface="Times New Roman" panose="02020603050405020304" pitchFamily="18" charset="0"/>
              </a:rPr>
              <a:t>составлением и использованием всевозможных справочников и словарей, </a:t>
            </a:r>
          </a:p>
          <a:p>
            <a:r>
              <a:rPr lang="ru-RU" sz="2000" dirty="0">
                <a:latin typeface="Times New Roman" panose="02020603050405020304" pitchFamily="18" charset="0"/>
                <a:cs typeface="Times New Roman" panose="02020603050405020304" pitchFamily="18" charset="0"/>
              </a:rPr>
              <a:t>методика оценки и редактирования переводов, </a:t>
            </a:r>
          </a:p>
          <a:p>
            <a:r>
              <a:rPr lang="ru-RU" sz="2000" dirty="0">
                <a:latin typeface="Times New Roman" panose="02020603050405020304" pitchFamily="18" charset="0"/>
                <a:cs typeface="Times New Roman" panose="02020603050405020304" pitchFamily="18" charset="0"/>
              </a:rPr>
              <a:t>различные практические вопросы, решение которых способствует успешному выполнению переводчиком своих функций. </a:t>
            </a:r>
          </a:p>
          <a:p>
            <a:endParaRPr lang="ru-RU" sz="2000" dirty="0">
              <a:latin typeface="Times New Roman" panose="02020603050405020304" pitchFamily="18" charset="0"/>
              <a:cs typeface="Times New Roman" panose="02020603050405020304" pitchFamily="18" charset="0"/>
            </a:endParaRPr>
          </a:p>
          <a:p>
            <a:r>
              <a:rPr lang="ru-RU" sz="2000" dirty="0">
                <a:latin typeface="Times New Roman" panose="02020603050405020304" pitchFamily="18" charset="0"/>
                <a:cs typeface="Times New Roman" panose="02020603050405020304" pitchFamily="18" charset="0"/>
              </a:rPr>
              <a:t>Особое место среди прикладных задач лингвистического переводоведения занимает разработка методов формализации переводческого процесса с целью передачи части или всех функций переводчика автоматическому устройству, т.е. осуществления машинного (автоматического) перевода.</a:t>
            </a:r>
          </a:p>
        </p:txBody>
      </p:sp>
      <p:sp>
        <p:nvSpPr>
          <p:cNvPr id="2" name="Прямоугольник: скругленные углы 1">
            <a:extLst>
              <a:ext uri="{FF2B5EF4-FFF2-40B4-BE49-F238E27FC236}">
                <a16:creationId xmlns:a16="http://schemas.microsoft.com/office/drawing/2014/main" id="{B5C2CFAB-826C-01B8-A26A-964D7D87E513}"/>
              </a:ext>
            </a:extLst>
          </p:cNvPr>
          <p:cNvSpPr/>
          <p:nvPr/>
        </p:nvSpPr>
        <p:spPr>
          <a:xfrm>
            <a:off x="1165609" y="1034980"/>
            <a:ext cx="9636369" cy="592853"/>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Прикладные аспекты теории перевода</a:t>
            </a:r>
          </a:p>
        </p:txBody>
      </p:sp>
    </p:spTree>
    <p:extLst>
      <p:ext uri="{BB962C8B-B14F-4D97-AF65-F5344CB8AC3E}">
        <p14:creationId xmlns:p14="http://schemas.microsoft.com/office/powerpoint/2010/main" val="4220397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6BA88EB-6251-3DB4-6E07-BA0A0F1DE530}"/>
              </a:ext>
            </a:extLst>
          </p:cNvPr>
          <p:cNvSpPr txBox="1"/>
          <p:nvPr/>
        </p:nvSpPr>
        <p:spPr>
          <a:xfrm>
            <a:off x="629695" y="920621"/>
            <a:ext cx="10932607" cy="50167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ru-RU" sz="2000" b="0" i="0" u="none" strike="noStrike" baseline="0" dirty="0">
                <a:solidFill>
                  <a:srgbClr val="000000"/>
                </a:solidFill>
                <a:latin typeface="Times New Roman" panose="02020603050405020304" pitchFamily="18" charset="0"/>
              </a:rPr>
              <a:t>1. </a:t>
            </a:r>
            <a:r>
              <a:rPr lang="ru-RU" sz="2000" b="1" i="0" u="none" strike="noStrike" baseline="0" dirty="0">
                <a:solidFill>
                  <a:srgbClr val="000000"/>
                </a:solidFill>
                <a:latin typeface="Times New Roman" panose="02020603050405020304" pitchFamily="18" charset="0"/>
              </a:rPr>
              <a:t>ИТ – исходный текст</a:t>
            </a:r>
            <a:r>
              <a:rPr lang="ru-RU" sz="2000" b="0" i="0" u="none" strike="noStrike" baseline="0" dirty="0">
                <a:solidFill>
                  <a:srgbClr val="000000"/>
                </a:solidFill>
                <a:latin typeface="Times New Roman" panose="02020603050405020304" pitchFamily="18" charset="0"/>
              </a:rPr>
              <a:t>, по которым понимается текст, подвергающийся переводу (англ. ST – </a:t>
            </a:r>
            <a:r>
              <a:rPr lang="ru-RU" sz="2000" b="0" i="1" u="none" strike="noStrike" baseline="0" dirty="0" err="1">
                <a:solidFill>
                  <a:srgbClr val="000000"/>
                </a:solidFill>
                <a:latin typeface="Times New Roman" panose="02020603050405020304" pitchFamily="18" charset="0"/>
              </a:rPr>
              <a:t>source</a:t>
            </a:r>
            <a:r>
              <a:rPr lang="ru-RU" sz="2000" b="0" i="1" u="none" strike="noStrike" baseline="0" dirty="0">
                <a:solidFill>
                  <a:srgbClr val="000000"/>
                </a:solidFill>
                <a:latin typeface="Times New Roman" panose="02020603050405020304" pitchFamily="18" charset="0"/>
              </a:rPr>
              <a:t> </a:t>
            </a:r>
            <a:r>
              <a:rPr lang="ru-RU" sz="2000" b="0" i="1" u="none" strike="noStrike" baseline="0" dirty="0" err="1">
                <a:solidFill>
                  <a:srgbClr val="000000"/>
                </a:solidFill>
                <a:latin typeface="Times New Roman" panose="02020603050405020304" pitchFamily="18" charset="0"/>
              </a:rPr>
              <a:t>text</a:t>
            </a:r>
            <a:r>
              <a:rPr lang="ru-RU" sz="2000" b="0" i="1" u="none" strike="noStrike" baseline="0" dirty="0">
                <a:solidFill>
                  <a:srgbClr val="000000"/>
                </a:solidFill>
                <a:latin typeface="Times New Roman" panose="02020603050405020304" pitchFamily="18" charset="0"/>
              </a:rPr>
              <a:t>). </a:t>
            </a:r>
            <a:endParaRPr lang="ru-RU" sz="2000" b="0" i="0" u="none" strike="noStrike" baseline="0" dirty="0">
              <a:solidFill>
                <a:srgbClr val="000000"/>
              </a:solidFill>
              <a:latin typeface="Times New Roman" panose="02020603050405020304" pitchFamily="18" charset="0"/>
            </a:endParaRPr>
          </a:p>
          <a:p>
            <a:pPr algn="just"/>
            <a:r>
              <a:rPr lang="ru-RU" sz="2000" b="0" i="0" u="none" strike="noStrike" baseline="0" dirty="0">
                <a:solidFill>
                  <a:srgbClr val="000000"/>
                </a:solidFill>
                <a:latin typeface="Times New Roman" panose="02020603050405020304" pitchFamily="18" charset="0"/>
              </a:rPr>
              <a:t>2. </a:t>
            </a:r>
            <a:r>
              <a:rPr lang="ru-RU" sz="2000" b="1" i="0" u="none" strike="noStrike" baseline="0" dirty="0">
                <a:solidFill>
                  <a:srgbClr val="000000"/>
                </a:solidFill>
                <a:latin typeface="Times New Roman" panose="02020603050405020304" pitchFamily="18" charset="0"/>
              </a:rPr>
              <a:t>ИЯ – исходный язык</a:t>
            </a:r>
            <a:r>
              <a:rPr lang="ru-RU" sz="2000" b="0" i="0" u="none" strike="noStrike" baseline="0" dirty="0">
                <a:solidFill>
                  <a:srgbClr val="000000"/>
                </a:solidFill>
                <a:latin typeface="Times New Roman" panose="02020603050405020304" pitchFamily="18" charset="0"/>
              </a:rPr>
              <a:t>, под которым понимается любой естественный язык, знаками которого закодирован исходный текст (англ. SL – </a:t>
            </a:r>
            <a:r>
              <a:rPr lang="ru-RU" sz="2000" b="0" i="1" u="none" strike="noStrike" baseline="0" dirty="0" err="1">
                <a:solidFill>
                  <a:srgbClr val="000000"/>
                </a:solidFill>
                <a:latin typeface="Times New Roman" panose="02020603050405020304" pitchFamily="18" charset="0"/>
              </a:rPr>
              <a:t>source</a:t>
            </a:r>
            <a:r>
              <a:rPr lang="ru-RU" sz="2000" b="0" i="1" u="none" strike="noStrike" baseline="0" dirty="0">
                <a:solidFill>
                  <a:srgbClr val="000000"/>
                </a:solidFill>
                <a:latin typeface="Times New Roman" panose="02020603050405020304" pitchFamily="18" charset="0"/>
              </a:rPr>
              <a:t> </a:t>
            </a:r>
            <a:r>
              <a:rPr lang="ru-RU" sz="2000" b="0" i="1" u="none" strike="noStrike" baseline="0" dirty="0" err="1">
                <a:solidFill>
                  <a:srgbClr val="000000"/>
                </a:solidFill>
                <a:latin typeface="Times New Roman" panose="02020603050405020304" pitchFamily="18" charset="0"/>
              </a:rPr>
              <a:t>language</a:t>
            </a:r>
            <a:r>
              <a:rPr lang="ru-RU" sz="2000" b="0" i="1" u="none" strike="noStrike" baseline="0" dirty="0">
                <a:solidFill>
                  <a:srgbClr val="000000"/>
                </a:solidFill>
                <a:latin typeface="Times New Roman" panose="02020603050405020304" pitchFamily="18" charset="0"/>
              </a:rPr>
              <a:t>). </a:t>
            </a:r>
            <a:endParaRPr lang="ru-RU" sz="2000" b="0" i="0" u="none" strike="noStrike" baseline="0" dirty="0">
              <a:solidFill>
                <a:srgbClr val="000000"/>
              </a:solidFill>
              <a:latin typeface="Times New Roman" panose="02020603050405020304" pitchFamily="18" charset="0"/>
            </a:endParaRPr>
          </a:p>
          <a:p>
            <a:pPr algn="just"/>
            <a:r>
              <a:rPr lang="ru-RU" sz="2000" b="0" i="0" u="none" strike="noStrike" baseline="0" dirty="0">
                <a:solidFill>
                  <a:srgbClr val="000000"/>
                </a:solidFill>
                <a:latin typeface="Times New Roman" panose="02020603050405020304" pitchFamily="18" charset="0"/>
              </a:rPr>
              <a:t>3. </a:t>
            </a:r>
            <a:r>
              <a:rPr lang="ru-RU" sz="2000" b="1" i="0" u="none" strike="noStrike" baseline="0" dirty="0">
                <a:solidFill>
                  <a:srgbClr val="000000"/>
                </a:solidFill>
                <a:latin typeface="Times New Roman" panose="02020603050405020304" pitchFamily="18" charset="0"/>
              </a:rPr>
              <a:t>ПТ – переведённый текст</a:t>
            </a:r>
            <a:r>
              <a:rPr lang="ru-RU" sz="2000" b="0" i="0" u="none" strike="noStrike" baseline="0" dirty="0">
                <a:solidFill>
                  <a:srgbClr val="000000"/>
                </a:solidFill>
                <a:latin typeface="Times New Roman" panose="02020603050405020304" pitchFamily="18" charset="0"/>
              </a:rPr>
              <a:t>, т.е. текст, возникший в результате перевода (в качестве синонима многие исследователи используют термин «перевод») (англ. TT – </a:t>
            </a:r>
            <a:r>
              <a:rPr lang="ru-RU" sz="2000" b="0" i="1" u="none" strike="noStrike" baseline="0" dirty="0" err="1">
                <a:solidFill>
                  <a:srgbClr val="000000"/>
                </a:solidFill>
                <a:latin typeface="Times New Roman" panose="02020603050405020304" pitchFamily="18" charset="0"/>
              </a:rPr>
              <a:t>target</a:t>
            </a:r>
            <a:r>
              <a:rPr lang="ru-RU" sz="2000" b="0" i="1" u="none" strike="noStrike" baseline="0" dirty="0">
                <a:solidFill>
                  <a:srgbClr val="000000"/>
                </a:solidFill>
                <a:latin typeface="Times New Roman" panose="02020603050405020304" pitchFamily="18" charset="0"/>
              </a:rPr>
              <a:t> </a:t>
            </a:r>
            <a:r>
              <a:rPr lang="ru-RU" sz="2000" b="0" i="1" u="none" strike="noStrike" baseline="0" dirty="0" err="1">
                <a:solidFill>
                  <a:srgbClr val="000000"/>
                </a:solidFill>
                <a:latin typeface="Times New Roman" panose="02020603050405020304" pitchFamily="18" charset="0"/>
              </a:rPr>
              <a:t>text</a:t>
            </a:r>
            <a:r>
              <a:rPr lang="ru-RU" sz="2000" b="0" i="1" u="none" strike="noStrike" baseline="0" dirty="0">
                <a:solidFill>
                  <a:srgbClr val="000000"/>
                </a:solidFill>
                <a:latin typeface="Times New Roman" panose="02020603050405020304" pitchFamily="18" charset="0"/>
              </a:rPr>
              <a:t>).</a:t>
            </a:r>
          </a:p>
          <a:p>
            <a:pPr algn="just"/>
            <a:r>
              <a:rPr lang="ru-RU" sz="2000" b="0" i="0" u="none" strike="noStrike" baseline="0" dirty="0">
                <a:solidFill>
                  <a:srgbClr val="000000"/>
                </a:solidFill>
                <a:latin typeface="Times New Roman" panose="02020603050405020304" pitchFamily="18" charset="0"/>
              </a:rPr>
              <a:t>4. </a:t>
            </a:r>
            <a:r>
              <a:rPr lang="ru-RU" sz="2000" b="1" i="0" u="none" strike="noStrike" baseline="0" dirty="0">
                <a:solidFill>
                  <a:srgbClr val="000000"/>
                </a:solidFill>
                <a:latin typeface="Times New Roman" panose="02020603050405020304" pitchFamily="18" charset="0"/>
              </a:rPr>
              <a:t>ПЯ – переводящий язык </a:t>
            </a:r>
            <a:r>
              <a:rPr lang="ru-RU" sz="2000" b="0" i="0" u="none" strike="noStrike" baseline="0" dirty="0">
                <a:solidFill>
                  <a:srgbClr val="000000"/>
                </a:solidFill>
                <a:latin typeface="Times New Roman" panose="02020603050405020304" pitchFamily="18" charset="0"/>
              </a:rPr>
              <a:t>– любой естественный язык, знаками которого закодирован переведённый текст (перевод) (англ. TL – </a:t>
            </a:r>
            <a:r>
              <a:rPr lang="ru-RU" sz="2000" b="0" i="1" u="none" strike="noStrike" baseline="0" dirty="0" err="1">
                <a:solidFill>
                  <a:srgbClr val="000000"/>
                </a:solidFill>
                <a:latin typeface="Times New Roman" panose="02020603050405020304" pitchFamily="18" charset="0"/>
              </a:rPr>
              <a:t>target</a:t>
            </a:r>
            <a:r>
              <a:rPr lang="ru-RU" sz="2000" b="0" i="1" u="none" strike="noStrike" baseline="0" dirty="0">
                <a:solidFill>
                  <a:srgbClr val="000000"/>
                </a:solidFill>
                <a:latin typeface="Times New Roman" panose="02020603050405020304" pitchFamily="18" charset="0"/>
              </a:rPr>
              <a:t> </a:t>
            </a:r>
            <a:r>
              <a:rPr lang="ru-RU" sz="2000" b="0" i="1" u="none" strike="noStrike" baseline="0" dirty="0" err="1">
                <a:solidFill>
                  <a:srgbClr val="000000"/>
                </a:solidFill>
                <a:latin typeface="Times New Roman" panose="02020603050405020304" pitchFamily="18" charset="0"/>
              </a:rPr>
              <a:t>language</a:t>
            </a:r>
            <a:r>
              <a:rPr lang="ru-RU" sz="2000" b="0" i="1" u="none" strike="noStrike" baseline="0" dirty="0">
                <a:solidFill>
                  <a:srgbClr val="000000"/>
                </a:solidFill>
                <a:latin typeface="Times New Roman" panose="02020603050405020304" pitchFamily="18" charset="0"/>
              </a:rPr>
              <a:t>). </a:t>
            </a:r>
            <a:endParaRPr lang="ru-RU" sz="2000" b="0" i="0" u="none" strike="noStrike" baseline="0" dirty="0">
              <a:solidFill>
                <a:srgbClr val="000000"/>
              </a:solidFill>
              <a:latin typeface="Times New Roman" panose="02020603050405020304" pitchFamily="18" charset="0"/>
            </a:endParaRPr>
          </a:p>
          <a:p>
            <a:pPr algn="just"/>
            <a:r>
              <a:rPr lang="ru-RU" sz="2000" b="0" i="0" u="none" strike="noStrike" baseline="0" dirty="0">
                <a:solidFill>
                  <a:srgbClr val="000000"/>
                </a:solidFill>
                <a:latin typeface="Times New Roman" panose="02020603050405020304" pitchFamily="18" charset="0"/>
              </a:rPr>
              <a:t>5. </a:t>
            </a:r>
            <a:r>
              <a:rPr lang="ru-RU" sz="2000" b="1" i="0" u="none" strike="noStrike" baseline="0" dirty="0">
                <a:solidFill>
                  <a:srgbClr val="000000"/>
                </a:solidFill>
                <a:latin typeface="Times New Roman" panose="02020603050405020304" pitchFamily="18" charset="0"/>
              </a:rPr>
              <a:t>Эквивалентность – </a:t>
            </a:r>
            <a:r>
              <a:rPr lang="ru-RU" sz="2000" b="0" i="0" u="none" strike="noStrike" baseline="0" dirty="0">
                <a:solidFill>
                  <a:srgbClr val="000000"/>
                </a:solidFill>
                <a:latin typeface="Times New Roman" panose="02020603050405020304" pitchFamily="18" charset="0"/>
              </a:rPr>
              <a:t>мера соответствия переведённого текста исходному тексту вне зависимости от цели перевода. </a:t>
            </a:r>
          </a:p>
          <a:p>
            <a:pPr algn="just"/>
            <a:r>
              <a:rPr lang="ru-RU" sz="2000" b="0" i="0" u="none" strike="noStrike" baseline="0" dirty="0">
                <a:solidFill>
                  <a:srgbClr val="000000"/>
                </a:solidFill>
                <a:latin typeface="Times New Roman" panose="02020603050405020304" pitchFamily="18" charset="0"/>
              </a:rPr>
              <a:t>6. </a:t>
            </a:r>
            <a:r>
              <a:rPr lang="ru-RU" sz="2000" b="1" i="0" u="none" strike="noStrike" baseline="0" dirty="0">
                <a:solidFill>
                  <a:srgbClr val="000000"/>
                </a:solidFill>
                <a:latin typeface="Times New Roman" panose="02020603050405020304" pitchFamily="18" charset="0"/>
              </a:rPr>
              <a:t>Адекватность – </a:t>
            </a:r>
            <a:r>
              <a:rPr lang="ru-RU" sz="2000" i="0" u="none" strike="noStrike" baseline="0" dirty="0">
                <a:solidFill>
                  <a:srgbClr val="000000"/>
                </a:solidFill>
                <a:latin typeface="Times New Roman" panose="02020603050405020304" pitchFamily="18" charset="0"/>
              </a:rPr>
              <a:t>соответствие переведённого текста цели перевода. </a:t>
            </a:r>
          </a:p>
          <a:p>
            <a:pPr algn="just"/>
            <a:r>
              <a:rPr lang="ru-RU" sz="2000" b="0" i="0" u="none" strike="noStrike" baseline="0" dirty="0">
                <a:solidFill>
                  <a:srgbClr val="000000"/>
                </a:solidFill>
                <a:latin typeface="Times New Roman" panose="02020603050405020304" pitchFamily="18" charset="0"/>
              </a:rPr>
              <a:t>7. </a:t>
            </a:r>
            <a:r>
              <a:rPr lang="ru-RU" sz="2000" b="1" i="0" u="none" strike="noStrike" baseline="0" dirty="0">
                <a:solidFill>
                  <a:srgbClr val="000000"/>
                </a:solidFill>
                <a:latin typeface="Times New Roman" panose="02020603050405020304" pitchFamily="18" charset="0"/>
              </a:rPr>
              <a:t>Единицы перевода – </a:t>
            </a:r>
            <a:r>
              <a:rPr lang="ru-RU" sz="2000" i="0" u="none" strike="noStrike" baseline="0" dirty="0">
                <a:solidFill>
                  <a:srgbClr val="000000"/>
                </a:solidFill>
                <a:latin typeface="Times New Roman" panose="02020603050405020304" pitchFamily="18" charset="0"/>
              </a:rPr>
              <a:t>минимальные оперативные частицы процесса перевода (англ. </a:t>
            </a:r>
            <a:r>
              <a:rPr lang="ru-RU" sz="2000" i="1" u="none" strike="noStrike" baseline="0" dirty="0" err="1">
                <a:solidFill>
                  <a:srgbClr val="000000"/>
                </a:solidFill>
                <a:latin typeface="Times New Roman" panose="02020603050405020304" pitchFamily="18" charset="0"/>
              </a:rPr>
              <a:t>unit</a:t>
            </a:r>
            <a:r>
              <a:rPr lang="ru-RU" sz="2000" i="1" u="none" strike="noStrike" baseline="0" dirty="0">
                <a:solidFill>
                  <a:srgbClr val="000000"/>
                </a:solidFill>
                <a:latin typeface="Times New Roman" panose="02020603050405020304" pitchFamily="18" charset="0"/>
              </a:rPr>
              <a:t> </a:t>
            </a:r>
            <a:r>
              <a:rPr lang="ru-RU" sz="2000" i="1" u="none" strike="noStrike" baseline="0" dirty="0" err="1">
                <a:solidFill>
                  <a:srgbClr val="000000"/>
                </a:solidFill>
                <a:latin typeface="Times New Roman" panose="02020603050405020304" pitchFamily="18" charset="0"/>
              </a:rPr>
              <a:t>of</a:t>
            </a:r>
            <a:r>
              <a:rPr lang="ru-RU" sz="2000" i="1" u="none" strike="noStrike" baseline="0" dirty="0">
                <a:solidFill>
                  <a:srgbClr val="000000"/>
                </a:solidFill>
                <a:latin typeface="Times New Roman" panose="02020603050405020304" pitchFamily="18" charset="0"/>
              </a:rPr>
              <a:t> </a:t>
            </a:r>
            <a:r>
              <a:rPr lang="ru-RU" sz="2000" i="1" u="none" strike="noStrike" baseline="0" dirty="0" err="1">
                <a:solidFill>
                  <a:srgbClr val="000000"/>
                </a:solidFill>
                <a:latin typeface="Times New Roman" panose="02020603050405020304" pitchFamily="18" charset="0"/>
              </a:rPr>
              <a:t>translation</a:t>
            </a:r>
            <a:r>
              <a:rPr lang="ru-RU" sz="2000" i="1" u="none" strike="noStrike" baseline="0" dirty="0">
                <a:solidFill>
                  <a:srgbClr val="000000"/>
                </a:solidFill>
                <a:latin typeface="Times New Roman" panose="02020603050405020304" pitchFamily="18" charset="0"/>
              </a:rPr>
              <a:t>). </a:t>
            </a:r>
            <a:endParaRPr lang="ru-RU" sz="2000" i="0" u="none" strike="noStrike" baseline="0" dirty="0">
              <a:solidFill>
                <a:srgbClr val="000000"/>
              </a:solidFill>
              <a:latin typeface="Times New Roman" panose="02020603050405020304" pitchFamily="18" charset="0"/>
            </a:endParaRPr>
          </a:p>
          <a:p>
            <a:pPr algn="just"/>
            <a:r>
              <a:rPr lang="ru-RU" sz="2000" b="0" i="0" u="none" strike="noStrike" baseline="0" dirty="0">
                <a:solidFill>
                  <a:srgbClr val="000000"/>
                </a:solidFill>
                <a:latin typeface="Times New Roman" panose="02020603050405020304" pitchFamily="18" charset="0"/>
              </a:rPr>
              <a:t>8. </a:t>
            </a:r>
            <a:r>
              <a:rPr lang="ru-RU" sz="2000" b="1" i="0" u="none" strike="noStrike" baseline="0" dirty="0">
                <a:solidFill>
                  <a:srgbClr val="000000"/>
                </a:solidFill>
                <a:latin typeface="Times New Roman" panose="02020603050405020304" pitchFamily="18" charset="0"/>
              </a:rPr>
              <a:t>Трансформация – </a:t>
            </a:r>
            <a:r>
              <a:rPr lang="ru-RU" sz="2000" i="0" u="none" strike="noStrike" baseline="0" dirty="0">
                <a:solidFill>
                  <a:srgbClr val="000000"/>
                </a:solidFill>
                <a:latin typeface="Times New Roman" panose="02020603050405020304" pitchFamily="18" charset="0"/>
              </a:rPr>
              <a:t>переводческое преобразование</a:t>
            </a:r>
            <a:r>
              <a:rPr lang="ru-RU" sz="2000" b="1" i="0" u="none" strike="noStrike" baseline="0" dirty="0">
                <a:solidFill>
                  <a:srgbClr val="000000"/>
                </a:solidFill>
                <a:latin typeface="Times New Roman" panose="02020603050405020304" pitchFamily="18" charset="0"/>
              </a:rPr>
              <a:t>. </a:t>
            </a:r>
            <a:endParaRPr lang="ru-RU" sz="2000" b="0" i="0" u="none" strike="noStrike" baseline="0" dirty="0">
              <a:solidFill>
                <a:srgbClr val="000000"/>
              </a:solidFill>
              <a:latin typeface="Times New Roman" panose="02020603050405020304" pitchFamily="18" charset="0"/>
            </a:endParaRPr>
          </a:p>
          <a:p>
            <a:pPr algn="just"/>
            <a:r>
              <a:rPr lang="ru-RU" sz="2000" b="0" i="0" u="none" strike="noStrike" baseline="0" dirty="0">
                <a:solidFill>
                  <a:srgbClr val="000000"/>
                </a:solidFill>
                <a:latin typeface="Times New Roman" panose="02020603050405020304" pitchFamily="18" charset="0"/>
              </a:rPr>
              <a:t>9. </a:t>
            </a:r>
            <a:r>
              <a:rPr lang="ru-RU" sz="2000" b="1" i="0" u="none" strike="noStrike" baseline="0" dirty="0" err="1">
                <a:solidFill>
                  <a:srgbClr val="000000"/>
                </a:solidFill>
                <a:latin typeface="Times New Roman" panose="02020603050405020304" pitchFamily="18" charset="0"/>
              </a:rPr>
              <a:t>Переводимость</a:t>
            </a:r>
            <a:r>
              <a:rPr lang="ru-RU" sz="2000" b="1" i="0" u="none" strike="noStrike" baseline="0" dirty="0">
                <a:solidFill>
                  <a:srgbClr val="000000"/>
                </a:solidFill>
                <a:latin typeface="Times New Roman" panose="02020603050405020304" pitchFamily="18" charset="0"/>
              </a:rPr>
              <a:t> – </a:t>
            </a:r>
            <a:r>
              <a:rPr lang="ru-RU" sz="2000" i="0" u="none" strike="noStrike" baseline="0" dirty="0">
                <a:solidFill>
                  <a:srgbClr val="000000"/>
                </a:solidFill>
                <a:latin typeface="Times New Roman" panose="02020603050405020304" pitchFamily="18" charset="0"/>
              </a:rPr>
              <a:t>принципиальная возможность достижения эквивалентности относительно всего текста или какой-либо его частицы.</a:t>
            </a:r>
            <a:endParaRPr lang="ru-RU" sz="2000" dirty="0"/>
          </a:p>
        </p:txBody>
      </p:sp>
      <p:sp>
        <p:nvSpPr>
          <p:cNvPr id="2" name="Прямоугольник: скругленные углы 1">
            <a:extLst>
              <a:ext uri="{FF2B5EF4-FFF2-40B4-BE49-F238E27FC236}">
                <a16:creationId xmlns:a16="http://schemas.microsoft.com/office/drawing/2014/main" id="{2C4AA642-8C57-BE4E-A397-BCC656E5FFE0}"/>
              </a:ext>
            </a:extLst>
          </p:cNvPr>
          <p:cNvSpPr/>
          <p:nvPr/>
        </p:nvSpPr>
        <p:spPr>
          <a:xfrm>
            <a:off x="1277815" y="100483"/>
            <a:ext cx="9636369" cy="592853"/>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Теоретико-переводческие универсалии</a:t>
            </a:r>
          </a:p>
        </p:txBody>
      </p:sp>
    </p:spTree>
    <p:extLst>
      <p:ext uri="{BB962C8B-B14F-4D97-AF65-F5344CB8AC3E}">
        <p14:creationId xmlns:p14="http://schemas.microsoft.com/office/powerpoint/2010/main" val="121243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D98363-AFD5-07B7-14EF-D3CDBC3A77F5}"/>
              </a:ext>
            </a:extLst>
          </p:cNvPr>
          <p:cNvSpPr txBox="1"/>
          <p:nvPr/>
        </p:nvSpPr>
        <p:spPr>
          <a:xfrm>
            <a:off x="89915" y="975906"/>
            <a:ext cx="3925595"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Wingdings" panose="05000000000000000000" pitchFamily="2" charset="2"/>
              <a:buChar char="ü"/>
            </a:pPr>
            <a:r>
              <a:rPr lang="ru-RU" sz="2400" dirty="0"/>
              <a:t>Перевод как результат</a:t>
            </a:r>
          </a:p>
          <a:p>
            <a:pPr marL="285750" indent="-285750">
              <a:buFont typeface="Wingdings" panose="05000000000000000000" pitchFamily="2" charset="2"/>
              <a:buChar char="ü"/>
            </a:pPr>
            <a:r>
              <a:rPr lang="ru-RU" sz="2400" dirty="0"/>
              <a:t>Перевод как процесс</a:t>
            </a:r>
          </a:p>
        </p:txBody>
      </p:sp>
      <p:pic>
        <p:nvPicPr>
          <p:cNvPr id="6" name="Рисунок 5">
            <a:extLst>
              <a:ext uri="{FF2B5EF4-FFF2-40B4-BE49-F238E27FC236}">
                <a16:creationId xmlns:a16="http://schemas.microsoft.com/office/drawing/2014/main" id="{1C85D46C-E592-7A18-A48E-C499134B2AFF}"/>
              </a:ext>
            </a:extLst>
          </p:cNvPr>
          <p:cNvPicPr>
            <a:picLocks noChangeAspect="1"/>
          </p:cNvPicPr>
          <p:nvPr/>
        </p:nvPicPr>
        <p:blipFill>
          <a:blip r:embed="rId2"/>
          <a:stretch>
            <a:fillRect/>
          </a:stretch>
        </p:blipFill>
        <p:spPr>
          <a:xfrm>
            <a:off x="4015510" y="310357"/>
            <a:ext cx="7896225" cy="2781300"/>
          </a:xfrm>
          <a:prstGeom prst="rect">
            <a:avLst/>
          </a:prstGeom>
        </p:spPr>
      </p:pic>
      <p:pic>
        <p:nvPicPr>
          <p:cNvPr id="8" name="Рисунок 7">
            <a:extLst>
              <a:ext uri="{FF2B5EF4-FFF2-40B4-BE49-F238E27FC236}">
                <a16:creationId xmlns:a16="http://schemas.microsoft.com/office/drawing/2014/main" id="{FB7C3E74-C7C0-9A88-B667-AD2D611576C7}"/>
              </a:ext>
            </a:extLst>
          </p:cNvPr>
          <p:cNvPicPr>
            <a:picLocks noChangeAspect="1"/>
          </p:cNvPicPr>
          <p:nvPr/>
        </p:nvPicPr>
        <p:blipFill>
          <a:blip r:embed="rId3"/>
          <a:stretch>
            <a:fillRect/>
          </a:stretch>
        </p:blipFill>
        <p:spPr>
          <a:xfrm>
            <a:off x="-273424" y="3341039"/>
            <a:ext cx="6476568" cy="2418289"/>
          </a:xfrm>
          <a:prstGeom prst="rect">
            <a:avLst/>
          </a:prstGeom>
        </p:spPr>
      </p:pic>
      <p:pic>
        <p:nvPicPr>
          <p:cNvPr id="10" name="Рисунок 9">
            <a:extLst>
              <a:ext uri="{FF2B5EF4-FFF2-40B4-BE49-F238E27FC236}">
                <a16:creationId xmlns:a16="http://schemas.microsoft.com/office/drawing/2014/main" id="{0ED858EC-B59E-0023-DFAC-FF2494166D45}"/>
              </a:ext>
            </a:extLst>
          </p:cNvPr>
          <p:cNvPicPr>
            <a:picLocks noChangeAspect="1"/>
          </p:cNvPicPr>
          <p:nvPr/>
        </p:nvPicPr>
        <p:blipFill>
          <a:blip r:embed="rId4"/>
          <a:stretch>
            <a:fillRect/>
          </a:stretch>
        </p:blipFill>
        <p:spPr>
          <a:xfrm>
            <a:off x="6096000" y="3102383"/>
            <a:ext cx="7267575" cy="2895600"/>
          </a:xfrm>
          <a:prstGeom prst="rect">
            <a:avLst/>
          </a:prstGeom>
        </p:spPr>
      </p:pic>
    </p:spTree>
    <p:extLst>
      <p:ext uri="{BB962C8B-B14F-4D97-AF65-F5344CB8AC3E}">
        <p14:creationId xmlns:p14="http://schemas.microsoft.com/office/powerpoint/2010/main" val="876563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C666E6-4A2E-5209-6E57-C471820CC4EF}"/>
              </a:ext>
            </a:extLst>
          </p:cNvPr>
          <p:cNvSpPr txBox="1"/>
          <p:nvPr/>
        </p:nvSpPr>
        <p:spPr>
          <a:xfrm>
            <a:off x="673240" y="1529757"/>
            <a:ext cx="11163719" cy="3785652"/>
          </a:xfrm>
          <a:prstGeom prst="rect">
            <a:avLst/>
          </a:prstGeom>
          <a:noFill/>
        </p:spPr>
        <p:txBody>
          <a:bodyPr wrap="square">
            <a:spAutoFit/>
          </a:bodyPr>
          <a:lstStyle/>
          <a:p>
            <a:r>
              <a:rPr lang="ru-RU" sz="2000" dirty="0"/>
              <a:t>В причудливом мире словесных превращений существует три вида грехов. Первое и самое невинное зло — </a:t>
            </a:r>
            <a:r>
              <a:rPr lang="ru-RU" sz="2000" b="1" dirty="0"/>
              <a:t>очевидные ошибки, допущенные по незнанию или непониманию</a:t>
            </a:r>
            <a:r>
              <a:rPr lang="ru-RU" sz="2000" dirty="0"/>
              <a:t>. Это обычная человеческая слабость — и вполне простительная. Следующий шаг в ад делает переводчик, </a:t>
            </a:r>
            <a:r>
              <a:rPr lang="ru-RU" sz="2000" b="1" dirty="0"/>
              <a:t>сознательно пропускающий те слова и абзацы, в смысл которых он не потрудился вникнуть или же те, что, по его мнению, могут показаться непонятными или неприличными </a:t>
            </a:r>
            <a:r>
              <a:rPr lang="ru-RU" sz="2000" dirty="0"/>
              <a:t>смутно воображаемому читателю. Он не брезгует самым поверхностным значением слова, которое к его услугам предоставляет словарь, или жертвует ученостью ради мнимой точности: он заранее готов знать меньше автора, считая при этом, что знает больше. Третье — и самое большое — зло в цепи грехопадений настигает переводчика, когда он принимается </a:t>
            </a:r>
            <a:r>
              <a:rPr lang="ru-RU" sz="2000" b="1" dirty="0"/>
              <a:t>полировать и приглаживать шедевр, гнусно приукрашивая его, подлаживаясь к вкусам и предрассудкам читателей</a:t>
            </a:r>
            <a:r>
              <a:rPr lang="ru-RU" sz="2000" dirty="0"/>
              <a:t>. За это преступление надо подвергать жесточайшим пыткам, как в средние века за плагиат.</a:t>
            </a:r>
          </a:p>
        </p:txBody>
      </p:sp>
      <p:sp>
        <p:nvSpPr>
          <p:cNvPr id="2" name="TextBox 1">
            <a:extLst>
              <a:ext uri="{FF2B5EF4-FFF2-40B4-BE49-F238E27FC236}">
                <a16:creationId xmlns:a16="http://schemas.microsoft.com/office/drawing/2014/main" id="{DD70685C-65A2-8F93-AA21-D461F58A9574}"/>
              </a:ext>
            </a:extLst>
          </p:cNvPr>
          <p:cNvSpPr txBox="1"/>
          <p:nvPr/>
        </p:nvSpPr>
        <p:spPr>
          <a:xfrm>
            <a:off x="7486022" y="6199833"/>
            <a:ext cx="4200211" cy="369332"/>
          </a:xfrm>
          <a:prstGeom prst="rect">
            <a:avLst/>
          </a:prstGeom>
          <a:noFill/>
        </p:spPr>
        <p:txBody>
          <a:bodyPr wrap="square" rtlCol="0">
            <a:spAutoFit/>
          </a:bodyPr>
          <a:lstStyle/>
          <a:p>
            <a:r>
              <a:rPr lang="ru-RU" dirty="0"/>
              <a:t>В.В. Набоков «Искусство перевода»</a:t>
            </a:r>
          </a:p>
        </p:txBody>
      </p:sp>
    </p:spTree>
    <p:extLst>
      <p:ext uri="{BB962C8B-B14F-4D97-AF65-F5344CB8AC3E}">
        <p14:creationId xmlns:p14="http://schemas.microsoft.com/office/powerpoint/2010/main" val="1835114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31FABD-9208-FCAF-3D31-8F6043B4070E}"/>
              </a:ext>
            </a:extLst>
          </p:cNvPr>
          <p:cNvSpPr txBox="1"/>
          <p:nvPr/>
        </p:nvSpPr>
        <p:spPr>
          <a:xfrm>
            <a:off x="483996" y="1382286"/>
            <a:ext cx="6851301" cy="40934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effectLst/>
              </a:rPr>
              <a:t>"И </a:t>
            </a:r>
            <a:r>
              <a:rPr lang="ru-RU" sz="2000" dirty="0" err="1">
                <a:effectLst/>
              </a:rPr>
              <a:t>Боромир</a:t>
            </a:r>
            <a:r>
              <a:rPr lang="ru-RU" sz="2000" dirty="0">
                <a:effectLst/>
              </a:rPr>
              <a:t>, превозмогая смерть, улыбнулся."</a:t>
            </a:r>
          </a:p>
          <a:p>
            <a:r>
              <a:rPr lang="ru-RU" sz="2000" dirty="0">
                <a:effectLst/>
              </a:rPr>
              <a:t>Перевод В. Муравьева, А. </a:t>
            </a:r>
            <a:r>
              <a:rPr lang="ru-RU" sz="2000" dirty="0" err="1">
                <a:effectLst/>
              </a:rPr>
              <a:t>Кистяковского</a:t>
            </a:r>
            <a:r>
              <a:rPr lang="ru-RU" sz="2000" dirty="0">
                <a:effectLst/>
              </a:rPr>
              <a:t>.</a:t>
            </a:r>
          </a:p>
          <a:p>
            <a:endParaRPr lang="ru-RU" sz="2000" dirty="0">
              <a:effectLst/>
            </a:endParaRPr>
          </a:p>
          <a:p>
            <a:r>
              <a:rPr lang="ru-RU" sz="2000" dirty="0">
                <a:effectLst/>
              </a:rPr>
              <a:t>"Тень улыбки промелькнула на бледном, без кровинки, лице </a:t>
            </a:r>
            <a:r>
              <a:rPr lang="ru-RU" sz="2000" dirty="0" err="1">
                <a:effectLst/>
              </a:rPr>
              <a:t>Боромира</a:t>
            </a:r>
            <a:r>
              <a:rPr lang="ru-RU" sz="2000" dirty="0">
                <a:effectLst/>
              </a:rPr>
              <a:t>."</a:t>
            </a:r>
          </a:p>
          <a:p>
            <a:r>
              <a:rPr lang="ru-RU" sz="2000" dirty="0">
                <a:effectLst/>
              </a:rPr>
              <a:t>Перевод Н. Григорьевой, В. </a:t>
            </a:r>
            <a:r>
              <a:rPr lang="ru-RU" sz="2000" dirty="0" err="1">
                <a:effectLst/>
              </a:rPr>
              <a:t>Грушецкого</a:t>
            </a:r>
            <a:r>
              <a:rPr lang="ru-RU" sz="2000" dirty="0">
                <a:effectLst/>
              </a:rPr>
              <a:t>.</a:t>
            </a:r>
          </a:p>
          <a:p>
            <a:br>
              <a:rPr lang="ru-RU" sz="2000" dirty="0">
                <a:effectLst/>
              </a:rPr>
            </a:br>
            <a:r>
              <a:rPr lang="ru-RU" sz="2000" dirty="0">
                <a:effectLst/>
              </a:rPr>
              <a:t>"Уста </a:t>
            </a:r>
            <a:r>
              <a:rPr lang="ru-RU" sz="2000" dirty="0" err="1">
                <a:effectLst/>
              </a:rPr>
              <a:t>Боромира</a:t>
            </a:r>
            <a:r>
              <a:rPr lang="ru-RU" sz="2000" dirty="0">
                <a:effectLst/>
              </a:rPr>
              <a:t> тронула слабая улыбка."</a:t>
            </a:r>
          </a:p>
          <a:p>
            <a:r>
              <a:rPr lang="ru-RU" sz="2000" dirty="0">
                <a:effectLst/>
              </a:rPr>
              <a:t>Перевод М. </a:t>
            </a:r>
            <a:r>
              <a:rPr lang="ru-RU" sz="2000" dirty="0" err="1">
                <a:effectLst/>
              </a:rPr>
              <a:t>Каменкович</a:t>
            </a:r>
            <a:r>
              <a:rPr lang="ru-RU" sz="2000" dirty="0">
                <a:effectLst/>
              </a:rPr>
              <a:t>, В. </a:t>
            </a:r>
            <a:r>
              <a:rPr lang="ru-RU" sz="2000" dirty="0" err="1">
                <a:effectLst/>
              </a:rPr>
              <a:t>Каррика</a:t>
            </a:r>
            <a:r>
              <a:rPr lang="ru-RU" sz="2000" dirty="0">
                <a:effectLst/>
              </a:rPr>
              <a:t>.</a:t>
            </a:r>
          </a:p>
          <a:p>
            <a:br>
              <a:rPr lang="ru-RU" sz="2000" dirty="0">
                <a:effectLst/>
              </a:rPr>
            </a:br>
            <a:r>
              <a:rPr lang="ru-RU" sz="2000" dirty="0">
                <a:effectLst/>
              </a:rPr>
              <a:t>"</a:t>
            </a:r>
            <a:r>
              <a:rPr lang="ru-RU" sz="2000" dirty="0" err="1">
                <a:effectLst/>
              </a:rPr>
              <a:t>Boromir</a:t>
            </a:r>
            <a:r>
              <a:rPr lang="ru-RU" sz="2000" dirty="0">
                <a:effectLst/>
              </a:rPr>
              <a:t> </a:t>
            </a:r>
            <a:r>
              <a:rPr lang="ru-RU" sz="2000" dirty="0" err="1">
                <a:effectLst/>
              </a:rPr>
              <a:t>smiled</a:t>
            </a:r>
            <a:r>
              <a:rPr lang="ru-RU" sz="2000" dirty="0">
                <a:effectLst/>
              </a:rPr>
              <a:t>." (</a:t>
            </a:r>
            <a:r>
              <a:rPr lang="ru-RU" sz="2000" dirty="0" err="1">
                <a:effectLst/>
              </a:rPr>
              <a:t>Боромир</a:t>
            </a:r>
            <a:r>
              <a:rPr lang="ru-RU" sz="2000" dirty="0">
                <a:effectLst/>
              </a:rPr>
              <a:t> улыбнулся)</a:t>
            </a:r>
          </a:p>
          <a:p>
            <a:br>
              <a:rPr lang="ru-RU" sz="2000" dirty="0">
                <a:effectLst/>
              </a:rPr>
            </a:br>
            <a:endParaRPr lang="ru-RU" sz="2000" dirty="0"/>
          </a:p>
        </p:txBody>
      </p:sp>
      <p:pic>
        <p:nvPicPr>
          <p:cNvPr id="5" name="Рисунок 4">
            <a:extLst>
              <a:ext uri="{FF2B5EF4-FFF2-40B4-BE49-F238E27FC236}">
                <a16:creationId xmlns:a16="http://schemas.microsoft.com/office/drawing/2014/main" id="{9154EB8A-BE39-08FD-FFD0-05A52AAD096A}"/>
              </a:ext>
            </a:extLst>
          </p:cNvPr>
          <p:cNvPicPr>
            <a:picLocks noChangeAspect="1"/>
          </p:cNvPicPr>
          <p:nvPr/>
        </p:nvPicPr>
        <p:blipFill>
          <a:blip r:embed="rId2"/>
          <a:stretch>
            <a:fillRect/>
          </a:stretch>
        </p:blipFill>
        <p:spPr>
          <a:xfrm>
            <a:off x="7566410" y="2150097"/>
            <a:ext cx="4378570" cy="2652607"/>
          </a:xfrm>
          <a:prstGeom prst="rect">
            <a:avLst/>
          </a:prstGeom>
        </p:spPr>
      </p:pic>
    </p:spTree>
    <p:extLst>
      <p:ext uri="{BB962C8B-B14F-4D97-AF65-F5344CB8AC3E}">
        <p14:creationId xmlns:p14="http://schemas.microsoft.com/office/powerpoint/2010/main" val="3621387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B0AEB-C9F8-2269-8DEF-A1F46A9CFCE9}"/>
              </a:ext>
            </a:extLst>
          </p:cNvPr>
          <p:cNvSpPr txBox="1"/>
          <p:nvPr/>
        </p:nvSpPr>
        <p:spPr>
          <a:xfrm>
            <a:off x="974690" y="2277350"/>
            <a:ext cx="10359851" cy="16312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b="0" i="0" u="none" strike="noStrike" baseline="0" dirty="0">
                <a:solidFill>
                  <a:srgbClr val="000000"/>
                </a:solidFill>
                <a:latin typeface="Times New Roman" panose="02020603050405020304" pitchFamily="18" charset="0"/>
              </a:rPr>
              <a:t>Для теории перевода особое значение имеют </a:t>
            </a:r>
            <a:r>
              <a:rPr lang="ru-RU" sz="2000" b="1" i="0" u="none" strike="noStrike" baseline="0" dirty="0">
                <a:solidFill>
                  <a:srgbClr val="000000"/>
                </a:solidFill>
                <a:latin typeface="Times New Roman" panose="02020603050405020304" pitchFamily="18" charset="0"/>
              </a:rPr>
              <a:t>данные коммуникативной лингвистики </a:t>
            </a:r>
            <a:r>
              <a:rPr lang="ru-RU" sz="2000" b="0" i="0" u="none" strike="noStrike" baseline="0" dirty="0">
                <a:solidFill>
                  <a:srgbClr val="000000"/>
                </a:solidFill>
                <a:latin typeface="Times New Roman" panose="02020603050405020304" pitchFamily="18" charset="0"/>
              </a:rPr>
              <a:t>об особенностях процесса речевой коммуникации, специфике прямых и косвенных речевых актов, о соотношении выраженного и подразумеваемого смысла в высказывании и тексте, влиянии контекста и ситуации общения на понимание текста, других факторах, определяющих коммуникативное поведение человека. </a:t>
            </a:r>
            <a:endParaRPr lang="ru-RU" sz="2000" dirty="0"/>
          </a:p>
        </p:txBody>
      </p:sp>
      <p:sp>
        <p:nvSpPr>
          <p:cNvPr id="2" name="Прямоугольник: скругленные углы 1">
            <a:extLst>
              <a:ext uri="{FF2B5EF4-FFF2-40B4-BE49-F238E27FC236}">
                <a16:creationId xmlns:a16="http://schemas.microsoft.com/office/drawing/2014/main" id="{3E7EDF88-EED1-B4EA-A8C1-130B59BF2A88}"/>
              </a:ext>
            </a:extLst>
          </p:cNvPr>
          <p:cNvSpPr/>
          <p:nvPr/>
        </p:nvSpPr>
        <p:spPr>
          <a:xfrm>
            <a:off x="1165609" y="1034980"/>
            <a:ext cx="9636369" cy="592853"/>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Коммуникативная лингвистика и перевод</a:t>
            </a:r>
          </a:p>
        </p:txBody>
      </p:sp>
    </p:spTree>
    <p:extLst>
      <p:ext uri="{BB962C8B-B14F-4D97-AF65-F5344CB8AC3E}">
        <p14:creationId xmlns:p14="http://schemas.microsoft.com/office/powerpoint/2010/main" val="1674397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970F90-310C-6376-B65E-CB10625B13EF}"/>
              </a:ext>
            </a:extLst>
          </p:cNvPr>
          <p:cNvSpPr txBox="1"/>
          <p:nvPr/>
        </p:nvSpPr>
        <p:spPr>
          <a:xfrm>
            <a:off x="418681" y="1028343"/>
            <a:ext cx="11354637" cy="4801314"/>
          </a:xfrm>
          <a:prstGeom prst="rect">
            <a:avLst/>
          </a:prstGeom>
          <a:noFill/>
        </p:spPr>
        <p:txBody>
          <a:bodyPr wrap="square">
            <a:spAutoFit/>
          </a:bodyPr>
          <a:lstStyle/>
          <a:p>
            <a:r>
              <a:rPr lang="ru-RU" dirty="0"/>
              <a:t>КОММУНИКАТИВНАЯ ЛИНГВИСТИКА.</a:t>
            </a:r>
          </a:p>
          <a:p>
            <a:r>
              <a:rPr lang="ru-RU" dirty="0"/>
              <a:t>Направление в современной лингвистике, рассматривающее в качестве единицы коммуникации речевые акты (утверждение, просьба, вопрос и т. д.), коммуникативная значимость структурных элементов которых (слов, словосочетаний, предложений) проявляется в связном тексте (дискурсе). Используется для лингвистического обоснования современных методов обучения (коммуникативного и др.). Интерес методистов к этому направлению лингвистики означал известный пересмотр отношения к популярным в 50–60-е гг. структурному и </a:t>
            </a:r>
            <a:r>
              <a:rPr lang="ru-RU" dirty="0" err="1"/>
              <a:t>трансформационно</a:t>
            </a:r>
            <a:r>
              <a:rPr lang="ru-RU" dirty="0"/>
              <a:t>-генеративному направлениям в языкознании, не давшим ожидаемых результатов в повышении практического уровня владения неродным языком. Определяющими для методики считаются следующие идеи К. л.:</a:t>
            </a:r>
          </a:p>
          <a:p>
            <a:r>
              <a:rPr lang="ru-RU" dirty="0"/>
              <a:t>a) в качестве единицы коммуникации (и обучения) рассматриваются речевые акты;</a:t>
            </a:r>
          </a:p>
          <a:p>
            <a:r>
              <a:rPr lang="ru-RU" dirty="0"/>
              <a:t>б) в качестве единицы отбора речевых актов выступает речевая интенция говорящего, которая содержательно организует и регулирует речевое поведение;</a:t>
            </a:r>
          </a:p>
          <a:p>
            <a:r>
              <a:rPr lang="ru-RU" dirty="0"/>
              <a:t>в) овладение языком предполагает формирование у обучающегося коммуникативной компетенции, означающей способность правильно пользоваться языком в различных ситуациях общения;</a:t>
            </a:r>
          </a:p>
          <a:p>
            <a:r>
              <a:rPr lang="ru-RU" dirty="0"/>
              <a:t>г) формирование коммуникативной компетенции организуется в рамках тщательно отбираемых ситуаций общения, которые служат стимулом для возникновения речевого намерения и совершения речевых актов.</a:t>
            </a:r>
          </a:p>
        </p:txBody>
      </p:sp>
    </p:spTree>
    <p:extLst>
      <p:ext uri="{BB962C8B-B14F-4D97-AF65-F5344CB8AC3E}">
        <p14:creationId xmlns:p14="http://schemas.microsoft.com/office/powerpoint/2010/main" val="456569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7CDF89-9E0C-4C97-46A2-6FFF1DA210E3}"/>
              </a:ext>
            </a:extLst>
          </p:cNvPr>
          <p:cNvSpPr txBox="1"/>
          <p:nvPr/>
        </p:nvSpPr>
        <p:spPr>
          <a:xfrm>
            <a:off x="1075172" y="2202657"/>
            <a:ext cx="10209125" cy="1015663"/>
          </a:xfrm>
          <a:prstGeom prst="rect">
            <a:avLst/>
          </a:prstGeom>
          <a:noFill/>
        </p:spPr>
        <p:txBody>
          <a:bodyPr wrap="square">
            <a:spAutoFit/>
          </a:bodyPr>
          <a:lstStyle/>
          <a:p>
            <a:r>
              <a:rPr lang="ru-RU" sz="2000" b="0" i="0" u="none" strike="noStrike" baseline="0" dirty="0">
                <a:solidFill>
                  <a:srgbClr val="000000"/>
                </a:solidFill>
                <a:latin typeface="Times New Roman" panose="02020603050405020304" pitchFamily="18" charset="0"/>
              </a:rPr>
              <a:t>Анализ формы и содержания текста перевода в сопоставлении с формой и содержанием оригинала. Эти тексты представляют собой объективные факты, доступные наблюдению и анализу. </a:t>
            </a:r>
            <a:endParaRPr lang="ru-RU" sz="2000" dirty="0"/>
          </a:p>
        </p:txBody>
      </p:sp>
      <p:sp>
        <p:nvSpPr>
          <p:cNvPr id="2" name="Прямоугольник: скругленные углы 1">
            <a:extLst>
              <a:ext uri="{FF2B5EF4-FFF2-40B4-BE49-F238E27FC236}">
                <a16:creationId xmlns:a16="http://schemas.microsoft.com/office/drawing/2014/main" id="{E0C92462-1FC6-3B39-DAEF-8740DB34DD8A}"/>
              </a:ext>
            </a:extLst>
          </p:cNvPr>
          <p:cNvSpPr/>
          <p:nvPr/>
        </p:nvSpPr>
        <p:spPr>
          <a:xfrm>
            <a:off x="1165609" y="1034980"/>
            <a:ext cx="9636369" cy="592853"/>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Метод исследования в лингвистике перевода</a:t>
            </a:r>
          </a:p>
        </p:txBody>
      </p:sp>
    </p:spTree>
    <p:extLst>
      <p:ext uri="{BB962C8B-B14F-4D97-AF65-F5344CB8AC3E}">
        <p14:creationId xmlns:p14="http://schemas.microsoft.com/office/powerpoint/2010/main" val="1222466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B2014123-C5A0-378C-295F-95D9A8B23B8E}"/>
              </a:ext>
            </a:extLst>
          </p:cNvPr>
          <p:cNvPicPr>
            <a:picLocks noChangeAspect="1"/>
          </p:cNvPicPr>
          <p:nvPr/>
        </p:nvPicPr>
        <p:blipFill>
          <a:blip r:embed="rId2"/>
          <a:stretch>
            <a:fillRect/>
          </a:stretch>
        </p:blipFill>
        <p:spPr>
          <a:xfrm>
            <a:off x="1122826" y="592852"/>
            <a:ext cx="9849974" cy="5985793"/>
          </a:xfrm>
          <a:prstGeom prst="rect">
            <a:avLst/>
          </a:prstGeom>
        </p:spPr>
      </p:pic>
    </p:spTree>
    <p:extLst>
      <p:ext uri="{BB962C8B-B14F-4D97-AF65-F5344CB8AC3E}">
        <p14:creationId xmlns:p14="http://schemas.microsoft.com/office/powerpoint/2010/main" val="4138863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C7C0C2-3882-CAAE-B110-C6D663D83E74}"/>
              </a:ext>
            </a:extLst>
          </p:cNvPr>
          <p:cNvSpPr txBox="1"/>
          <p:nvPr/>
        </p:nvSpPr>
        <p:spPr>
          <a:xfrm>
            <a:off x="763674" y="2551837"/>
            <a:ext cx="10741689"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Чтобы иметь право называться переводом (в первом значении), текст на ПЯ должен содержать в себе что-то такое, что содержится и в тексте на ИЯ. Иначе говоря, при замене текста на ИЯ текстом на ПЯ должен сохраняться какой-то определенный инвариант; мера сохранения этого инварианта и определяет собой меру эквивалентности текста перевода тексту подлинника. Стало быть, необходимо, прежде всего, определить, что же именно остается инвариантным в процессе перевода, то есть в процессе преобразования текста на ИЯ в текст на ПЯ.</a:t>
            </a:r>
          </a:p>
        </p:txBody>
      </p:sp>
      <p:sp>
        <p:nvSpPr>
          <p:cNvPr id="2" name="Прямоугольник: скругленные углы 1">
            <a:extLst>
              <a:ext uri="{FF2B5EF4-FFF2-40B4-BE49-F238E27FC236}">
                <a16:creationId xmlns:a16="http://schemas.microsoft.com/office/drawing/2014/main" id="{9AAEA829-089E-7FC4-DF33-32C21A377082}"/>
              </a:ext>
            </a:extLst>
          </p:cNvPr>
          <p:cNvSpPr/>
          <p:nvPr/>
        </p:nvSpPr>
        <p:spPr>
          <a:xfrm>
            <a:off x="1154303" y="904352"/>
            <a:ext cx="9636369" cy="592853"/>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Мера эквивалентности в переводе</a:t>
            </a:r>
          </a:p>
        </p:txBody>
      </p:sp>
    </p:spTree>
    <p:extLst>
      <p:ext uri="{BB962C8B-B14F-4D97-AF65-F5344CB8AC3E}">
        <p14:creationId xmlns:p14="http://schemas.microsoft.com/office/powerpoint/2010/main" val="335272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C7C0C2-3882-CAAE-B110-C6D663D83E74}"/>
              </a:ext>
            </a:extLst>
          </p:cNvPr>
          <p:cNvSpPr txBox="1"/>
          <p:nvPr/>
        </p:nvSpPr>
        <p:spPr>
          <a:xfrm>
            <a:off x="415332" y="2151727"/>
            <a:ext cx="11441724"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Процесс перевода непосредственно зависит от того, что в науке о знаковых системах — семиотике — называется двусторонним характером знака. </a:t>
            </a:r>
          </a:p>
          <a:p>
            <a:endParaRPr lang="ru-RU" sz="2000" dirty="0"/>
          </a:p>
          <a:p>
            <a:r>
              <a:rPr lang="ru-RU" sz="2000" dirty="0"/>
              <a:t>Это значит, что любой знак характеризуется наличием двух сторон или, как их еще называют, планов: </a:t>
            </a:r>
            <a:r>
              <a:rPr lang="ru-RU" sz="2000" b="1" dirty="0"/>
              <a:t>плана выражения или формы и плана содержания или значения</a:t>
            </a:r>
            <a:r>
              <a:rPr lang="ru-RU" sz="2000" dirty="0"/>
              <a:t>. </a:t>
            </a:r>
          </a:p>
          <a:p>
            <a:endParaRPr lang="ru-RU" sz="2000" dirty="0"/>
          </a:p>
          <a:p>
            <a:r>
              <a:rPr lang="ru-RU" sz="2000" dirty="0"/>
              <a:t>Язык, как известно, представляет собой специфическую знаковую систему, поэтому единицы языка также характеризуются </a:t>
            </a:r>
            <a:r>
              <a:rPr lang="ru-RU" sz="2000" dirty="0" err="1"/>
              <a:t>двуплановостью</a:t>
            </a:r>
            <a:r>
              <a:rPr lang="ru-RU" sz="2000" dirty="0"/>
              <a:t>, наличием как формы, так и значения. При этом решающую роль для перевода играет тот факт, что разные языки содержат единицы, различающиеся в плане выражения, то есть по форме, но совпадающие в плане содержания, то есть по значению. </a:t>
            </a:r>
          </a:p>
        </p:txBody>
      </p:sp>
      <p:sp>
        <p:nvSpPr>
          <p:cNvPr id="2" name="Прямоугольник: скругленные углы 1">
            <a:extLst>
              <a:ext uri="{FF2B5EF4-FFF2-40B4-BE49-F238E27FC236}">
                <a16:creationId xmlns:a16="http://schemas.microsoft.com/office/drawing/2014/main" id="{9AAEA829-089E-7FC4-DF33-32C21A377082}"/>
              </a:ext>
            </a:extLst>
          </p:cNvPr>
          <p:cNvSpPr/>
          <p:nvPr/>
        </p:nvSpPr>
        <p:spPr>
          <a:xfrm>
            <a:off x="1154303" y="904352"/>
            <a:ext cx="9636369" cy="592853"/>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Двусторонний характер знака</a:t>
            </a:r>
          </a:p>
        </p:txBody>
      </p:sp>
    </p:spTree>
    <p:extLst>
      <p:ext uri="{BB962C8B-B14F-4D97-AF65-F5344CB8AC3E}">
        <p14:creationId xmlns:p14="http://schemas.microsoft.com/office/powerpoint/2010/main" val="382933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0CA045-B241-6CA9-F566-DE7323804CFF}"/>
              </a:ext>
            </a:extLst>
          </p:cNvPr>
          <p:cNvSpPr txBox="1"/>
          <p:nvPr/>
        </p:nvSpPr>
        <p:spPr>
          <a:xfrm>
            <a:off x="648118" y="1771527"/>
            <a:ext cx="10892413"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457200" algn="just"/>
            <a:r>
              <a:rPr lang="ru-RU" sz="2000" b="1" dirty="0">
                <a:solidFill>
                  <a:srgbClr val="000000"/>
                </a:solidFill>
                <a:effectLst/>
                <a:latin typeface="Times New Roman" panose="02020603050405020304" pitchFamily="18" charset="0"/>
                <a:ea typeface="Times New Roman" panose="02020603050405020304" pitchFamily="18" charset="0"/>
              </a:rPr>
              <a:t>Переводом называется процесс преобразования речевого произведения на одном языке в речевое произведение на другом языке при сохранении неизменного плана содержания, то есть значения.</a:t>
            </a:r>
            <a:endParaRPr lang="ru-RU" sz="20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6B6254A2-E742-F4B9-1F42-FE61135DBC77}"/>
              </a:ext>
            </a:extLst>
          </p:cNvPr>
          <p:cNvSpPr txBox="1"/>
          <p:nvPr/>
        </p:nvSpPr>
        <p:spPr>
          <a:xfrm>
            <a:off x="648117" y="2922342"/>
            <a:ext cx="10892413"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effectLst/>
                <a:latin typeface="Times New Roman" panose="02020603050405020304" pitchFamily="18" charset="0"/>
                <a:ea typeface="Times New Roman" panose="02020603050405020304" pitchFamily="18" charset="0"/>
              </a:rPr>
              <a:t>Термин «план содержания» или «значение» следует понимать максимально широко, имея в виду все виды отношений, в которых находится знаковая (в данном случае, языковая) единица.</a:t>
            </a:r>
            <a:endParaRPr lang="ru-RU" sz="2000" dirty="0"/>
          </a:p>
        </p:txBody>
      </p:sp>
      <p:sp>
        <p:nvSpPr>
          <p:cNvPr id="7" name="TextBox 6">
            <a:extLst>
              <a:ext uri="{FF2B5EF4-FFF2-40B4-BE49-F238E27FC236}">
                <a16:creationId xmlns:a16="http://schemas.microsoft.com/office/drawing/2014/main" id="{6AACE3E7-A278-CAE7-6D7D-B8F9902860DB}"/>
              </a:ext>
            </a:extLst>
          </p:cNvPr>
          <p:cNvSpPr txBox="1"/>
          <p:nvPr/>
        </p:nvSpPr>
        <p:spPr>
          <a:xfrm>
            <a:off x="648116" y="3900828"/>
            <a:ext cx="10892413"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effectLst/>
                <a:latin typeface="Times New Roman" panose="02020603050405020304" pitchFamily="18" charset="0"/>
                <a:ea typeface="Times New Roman" panose="02020603050405020304" pitchFamily="18" charset="0"/>
              </a:rPr>
              <a:t>О «сохранении неизменного плана содержания» можно говорить только в относительном, но не в абсолютном смысле. При межъязыковом преобразовании (как и при всяком другом виде преобразований) </a:t>
            </a:r>
            <a:r>
              <a:rPr lang="ru-RU" sz="2000" b="1" dirty="0">
                <a:effectLst/>
                <a:latin typeface="Times New Roman" panose="02020603050405020304" pitchFamily="18" charset="0"/>
                <a:ea typeface="Times New Roman" panose="02020603050405020304" pitchFamily="18" charset="0"/>
              </a:rPr>
              <a:t>неизбежны потери, </a:t>
            </a:r>
            <a:r>
              <a:rPr lang="ru-RU" sz="2000" dirty="0">
                <a:effectLst/>
                <a:latin typeface="Times New Roman" panose="02020603050405020304" pitchFamily="18" charset="0"/>
                <a:ea typeface="Times New Roman" panose="02020603050405020304" pitchFamily="18" charset="0"/>
              </a:rPr>
              <a:t>то есть имеет место неполная передача значений, выражаемых текстом подлинника. </a:t>
            </a:r>
            <a:endParaRPr lang="ru-RU" sz="2000" dirty="0"/>
          </a:p>
        </p:txBody>
      </p:sp>
      <p:sp>
        <p:nvSpPr>
          <p:cNvPr id="2" name="Прямоугольник: скругленные углы 1">
            <a:extLst>
              <a:ext uri="{FF2B5EF4-FFF2-40B4-BE49-F238E27FC236}">
                <a16:creationId xmlns:a16="http://schemas.microsoft.com/office/drawing/2014/main" id="{002FECFA-FC96-C0FC-C301-128FCD48E308}"/>
              </a:ext>
            </a:extLst>
          </p:cNvPr>
          <p:cNvSpPr/>
          <p:nvPr/>
        </p:nvSpPr>
        <p:spPr>
          <a:xfrm>
            <a:off x="1154303" y="904352"/>
            <a:ext cx="9636369" cy="592853"/>
          </a:xfrm>
          <a:prstGeom prst="round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dirty="0"/>
              <a:t>Уточнение термина «Перевод»</a:t>
            </a:r>
          </a:p>
        </p:txBody>
      </p:sp>
    </p:spTree>
    <p:extLst>
      <p:ext uri="{BB962C8B-B14F-4D97-AF65-F5344CB8AC3E}">
        <p14:creationId xmlns:p14="http://schemas.microsoft.com/office/powerpoint/2010/main" val="2759089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838F1D-3746-3463-20BB-795C38D1DE3E}"/>
              </a:ext>
            </a:extLst>
          </p:cNvPr>
          <p:cNvSpPr txBox="1"/>
          <p:nvPr/>
        </p:nvSpPr>
        <p:spPr>
          <a:xfrm>
            <a:off x="2790092" y="1678075"/>
            <a:ext cx="6611815" cy="70788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ru-RU" sz="4000" dirty="0"/>
              <a:t>История перевода</a:t>
            </a:r>
          </a:p>
        </p:txBody>
      </p:sp>
    </p:spTree>
    <p:extLst>
      <p:ext uri="{BB962C8B-B14F-4D97-AF65-F5344CB8AC3E}">
        <p14:creationId xmlns:p14="http://schemas.microsoft.com/office/powerpoint/2010/main" val="2936517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C1FAA7-7D45-CEE9-C18B-BD53307138D3}"/>
              </a:ext>
            </a:extLst>
          </p:cNvPr>
          <p:cNvSpPr txBox="1"/>
          <p:nvPr/>
        </p:nvSpPr>
        <p:spPr>
          <a:xfrm>
            <a:off x="306474" y="1228397"/>
            <a:ext cx="11579051" cy="4401205"/>
          </a:xfrm>
          <a:prstGeom prst="rect">
            <a:avLst/>
          </a:prstGeom>
          <a:noFill/>
        </p:spPr>
        <p:txBody>
          <a:bodyPr wrap="square">
            <a:spAutoFit/>
          </a:bodyPr>
          <a:lstStyle/>
          <a:p>
            <a:pPr algn="l"/>
            <a:r>
              <a:rPr lang="ru-RU" sz="2000" b="0" i="0" dirty="0">
                <a:solidFill>
                  <a:srgbClr val="332E34"/>
                </a:solidFill>
                <a:effectLst/>
                <a:latin typeface="Times New Roman" panose="02020603050405020304" pitchFamily="18" charset="0"/>
                <a:cs typeface="Times New Roman" panose="02020603050405020304" pitchFamily="18" charset="0"/>
              </a:rPr>
              <a:t>Еще Цицерон использовал слово </a:t>
            </a:r>
            <a:r>
              <a:rPr lang="ru-RU" sz="2000" b="0" i="0" dirty="0" err="1">
                <a:solidFill>
                  <a:srgbClr val="332E34"/>
                </a:solidFill>
                <a:effectLst/>
                <a:latin typeface="Times New Roman" panose="02020603050405020304" pitchFamily="18" charset="0"/>
                <a:cs typeface="Times New Roman" panose="02020603050405020304" pitchFamily="18" charset="0"/>
              </a:rPr>
              <a:t>interpres</a:t>
            </a:r>
            <a:r>
              <a:rPr lang="ru-RU" sz="2000" b="0" i="0" dirty="0">
                <a:solidFill>
                  <a:srgbClr val="332E34"/>
                </a:solidFill>
                <a:effectLst/>
                <a:latin typeface="Times New Roman" panose="02020603050405020304" pitchFamily="18" charset="0"/>
                <a:cs typeface="Times New Roman" panose="02020603050405020304" pitchFamily="18" charset="0"/>
              </a:rPr>
              <a:t> в значении "переводчик", "толкователь". </a:t>
            </a:r>
          </a:p>
          <a:p>
            <a:pPr algn="l"/>
            <a:r>
              <a:rPr lang="ru-RU" sz="2000" b="0" i="0" dirty="0">
                <a:solidFill>
                  <a:srgbClr val="332E34"/>
                </a:solidFill>
                <a:effectLst/>
                <a:latin typeface="Times New Roman" panose="02020603050405020304" pitchFamily="18" charset="0"/>
                <a:cs typeface="Times New Roman" panose="02020603050405020304" pitchFamily="18" charset="0"/>
              </a:rPr>
              <a:t>В Средние века монахи-переводчики пользовались именами </a:t>
            </a:r>
            <a:r>
              <a:rPr lang="ru-RU" sz="2000" b="0" i="0" dirty="0" err="1">
                <a:solidFill>
                  <a:srgbClr val="332E34"/>
                </a:solidFill>
                <a:effectLst/>
                <a:latin typeface="Times New Roman" panose="02020603050405020304" pitchFamily="18" charset="0"/>
                <a:cs typeface="Times New Roman" panose="02020603050405020304" pitchFamily="18" charset="0"/>
              </a:rPr>
              <a:t>interpres</a:t>
            </a:r>
            <a:r>
              <a:rPr lang="ru-RU" sz="2000" b="0" i="0" dirty="0">
                <a:solidFill>
                  <a:srgbClr val="332E34"/>
                </a:solidFill>
                <a:effectLst/>
                <a:latin typeface="Times New Roman" panose="02020603050405020304" pitchFamily="18" charset="0"/>
                <a:cs typeface="Times New Roman" panose="02020603050405020304" pitchFamily="18" charset="0"/>
              </a:rPr>
              <a:t> и </a:t>
            </a:r>
            <a:r>
              <a:rPr lang="ru-RU" sz="2000" b="0" i="0" dirty="0" err="1">
                <a:solidFill>
                  <a:srgbClr val="332E34"/>
                </a:solidFill>
                <a:effectLst/>
                <a:latin typeface="Times New Roman" panose="02020603050405020304" pitchFamily="18" charset="0"/>
                <a:cs typeface="Times New Roman" panose="02020603050405020304" pitchFamily="18" charset="0"/>
              </a:rPr>
              <a:t>hermeneuma</a:t>
            </a:r>
            <a:r>
              <a:rPr lang="ru-RU" sz="2000" b="0" i="0" dirty="0">
                <a:solidFill>
                  <a:srgbClr val="332E34"/>
                </a:solidFill>
                <a:effectLst/>
                <a:latin typeface="Times New Roman" panose="02020603050405020304" pitchFamily="18" charset="0"/>
                <a:cs typeface="Times New Roman" panose="02020603050405020304" pitchFamily="18" charset="0"/>
              </a:rPr>
              <a:t>. </a:t>
            </a:r>
          </a:p>
          <a:p>
            <a:pPr algn="l"/>
            <a:r>
              <a:rPr lang="ru-RU" sz="2000" b="0" i="0" dirty="0">
                <a:solidFill>
                  <a:srgbClr val="332E34"/>
                </a:solidFill>
                <a:effectLst/>
                <a:latin typeface="Times New Roman" panose="02020603050405020304" pitchFamily="18" charset="0"/>
                <a:cs typeface="Times New Roman" panose="02020603050405020304" pitchFamily="18" charset="0"/>
              </a:rPr>
              <a:t>В формирующихся романских языках понятие "писать на народном языке", т.е. на народной латыни, передавалось теми же глаголами, что и понятие "переводить с латинского на народный язык": </a:t>
            </a:r>
            <a:r>
              <a:rPr lang="ru-RU" sz="2000" b="0" i="0" dirty="0" err="1">
                <a:solidFill>
                  <a:srgbClr val="332E34"/>
                </a:solidFill>
                <a:effectLst/>
                <a:latin typeface="Times New Roman" panose="02020603050405020304" pitchFamily="18" charset="0"/>
                <a:cs typeface="Times New Roman" panose="02020603050405020304" pitchFamily="18" charset="0"/>
              </a:rPr>
              <a:t>enromacier</a:t>
            </a:r>
            <a:r>
              <a:rPr lang="ru-RU" sz="2000" b="0" i="0" dirty="0">
                <a:solidFill>
                  <a:srgbClr val="332E34"/>
                </a:solidFill>
                <a:effectLst/>
                <a:latin typeface="Times New Roman" panose="02020603050405020304" pitchFamily="18" charset="0"/>
                <a:cs typeface="Times New Roman" panose="02020603050405020304" pitchFamily="18" charset="0"/>
              </a:rPr>
              <a:t> (фр.), </a:t>
            </a:r>
            <a:r>
              <a:rPr lang="ru-RU" sz="2000" b="0" i="0" dirty="0" err="1">
                <a:solidFill>
                  <a:srgbClr val="332E34"/>
                </a:solidFill>
                <a:effectLst/>
                <a:latin typeface="Times New Roman" panose="02020603050405020304" pitchFamily="18" charset="0"/>
                <a:cs typeface="Times New Roman" panose="02020603050405020304" pitchFamily="18" charset="0"/>
              </a:rPr>
              <a:t>romancar</a:t>
            </a:r>
            <a:r>
              <a:rPr lang="ru-RU" sz="2000" b="0" i="0" dirty="0">
                <a:solidFill>
                  <a:srgbClr val="332E34"/>
                </a:solidFill>
                <a:effectLst/>
                <a:latin typeface="Times New Roman" panose="02020603050405020304" pitchFamily="18" charset="0"/>
                <a:cs typeface="Times New Roman" panose="02020603050405020304" pitchFamily="18" charset="0"/>
              </a:rPr>
              <a:t> (исп.), </a:t>
            </a:r>
            <a:r>
              <a:rPr lang="ru-RU" sz="2000" b="0" i="0" dirty="0" err="1">
                <a:solidFill>
                  <a:srgbClr val="332E34"/>
                </a:solidFill>
                <a:effectLst/>
                <a:latin typeface="Times New Roman" panose="02020603050405020304" pitchFamily="18" charset="0"/>
                <a:cs typeface="Times New Roman" panose="02020603050405020304" pitchFamily="18" charset="0"/>
              </a:rPr>
              <a:t>romanzare</a:t>
            </a:r>
            <a:r>
              <a:rPr lang="ru-RU" sz="2000" b="0" i="0" dirty="0">
                <a:solidFill>
                  <a:srgbClr val="332E34"/>
                </a:solidFill>
                <a:effectLst/>
                <a:latin typeface="Times New Roman" panose="02020603050405020304" pitchFamily="18" charset="0"/>
                <a:cs typeface="Times New Roman" panose="02020603050405020304" pitchFamily="18" charset="0"/>
              </a:rPr>
              <a:t> и </a:t>
            </a:r>
            <a:r>
              <a:rPr lang="ru-RU" sz="2000" b="0" i="0" dirty="0" err="1">
                <a:solidFill>
                  <a:srgbClr val="332E34"/>
                </a:solidFill>
                <a:effectLst/>
                <a:latin typeface="Times New Roman" panose="02020603050405020304" pitchFamily="18" charset="0"/>
                <a:cs typeface="Times New Roman" panose="02020603050405020304" pitchFamily="18" charset="0"/>
              </a:rPr>
              <a:t>vulgarizzare</a:t>
            </a:r>
            <a:r>
              <a:rPr lang="ru-RU" sz="2000" b="0" i="0" dirty="0">
                <a:solidFill>
                  <a:srgbClr val="332E34"/>
                </a:solidFill>
                <a:effectLst/>
                <a:latin typeface="Times New Roman" panose="02020603050405020304" pitchFamily="18" charset="0"/>
                <a:cs typeface="Times New Roman" panose="02020603050405020304" pitchFamily="18" charset="0"/>
              </a:rPr>
              <a:t> (ит.). </a:t>
            </a:r>
          </a:p>
          <a:p>
            <a:pPr algn="l"/>
            <a:endParaRPr lang="ru-RU" sz="2000" b="0" i="0" dirty="0">
              <a:solidFill>
                <a:srgbClr val="332E34"/>
              </a:solidFill>
              <a:effectLst/>
              <a:latin typeface="Times New Roman" panose="02020603050405020304" pitchFamily="18" charset="0"/>
              <a:cs typeface="Times New Roman" panose="02020603050405020304" pitchFamily="18" charset="0"/>
            </a:endParaRPr>
          </a:p>
          <a:p>
            <a:pPr algn="l"/>
            <a:r>
              <a:rPr lang="ru-RU" sz="2000" b="0" i="0" dirty="0">
                <a:solidFill>
                  <a:srgbClr val="332E34"/>
                </a:solidFill>
                <a:effectLst/>
                <a:latin typeface="Times New Roman" panose="02020603050405020304" pitchFamily="18" charset="0"/>
                <a:cs typeface="Times New Roman" panose="02020603050405020304" pitchFamily="18" charset="0"/>
              </a:rPr>
              <a:t>После XII в. переводчика во Франции называли </a:t>
            </a:r>
            <a:r>
              <a:rPr lang="ru-RU" sz="2000" b="0" i="0" dirty="0" err="1">
                <a:solidFill>
                  <a:srgbClr val="332E34"/>
                </a:solidFill>
                <a:effectLst/>
                <a:latin typeface="Times New Roman" panose="02020603050405020304" pitchFamily="18" charset="0"/>
                <a:cs typeface="Times New Roman" panose="02020603050405020304" pitchFamily="18" charset="0"/>
              </a:rPr>
              <a:t>droguement</a:t>
            </a:r>
            <a:r>
              <a:rPr lang="ru-RU" sz="2000" b="0" i="0" dirty="0">
                <a:solidFill>
                  <a:srgbClr val="332E34"/>
                </a:solidFill>
                <a:effectLst/>
                <a:latin typeface="Times New Roman" panose="02020603050405020304" pitchFamily="18" charset="0"/>
                <a:cs typeface="Times New Roman" panose="02020603050405020304" pitchFamily="18" charset="0"/>
              </a:rPr>
              <a:t> (</a:t>
            </a:r>
            <a:r>
              <a:rPr lang="ru-RU" sz="2000" b="0" i="0" dirty="0" err="1">
                <a:solidFill>
                  <a:srgbClr val="332E34"/>
                </a:solidFill>
                <a:effectLst/>
                <a:latin typeface="Times New Roman" panose="02020603050405020304" pitchFamily="18" charset="0"/>
                <a:cs typeface="Times New Roman" panose="02020603050405020304" pitchFamily="18" charset="0"/>
              </a:rPr>
              <a:t>drugement</a:t>
            </a:r>
            <a:r>
              <a:rPr lang="ru-RU" sz="2000" b="0" i="0" dirty="0">
                <a:solidFill>
                  <a:srgbClr val="332E34"/>
                </a:solidFill>
                <a:effectLst/>
                <a:latin typeface="Times New Roman" panose="02020603050405020304" pitchFamily="18" charset="0"/>
                <a:cs typeface="Times New Roman" panose="02020603050405020304" pitchFamily="18" charset="0"/>
              </a:rPr>
              <a:t>) и </a:t>
            </a:r>
            <a:r>
              <a:rPr lang="ru-RU" sz="2000" b="0" i="0" dirty="0" err="1">
                <a:solidFill>
                  <a:srgbClr val="332E34"/>
                </a:solidFill>
                <a:effectLst/>
                <a:latin typeface="Times New Roman" panose="02020603050405020304" pitchFamily="18" charset="0"/>
                <a:cs typeface="Times New Roman" panose="02020603050405020304" pitchFamily="18" charset="0"/>
              </a:rPr>
              <a:t>trucheman</a:t>
            </a:r>
            <a:r>
              <a:rPr lang="ru-RU" sz="2000" b="0" i="0" dirty="0">
                <a:solidFill>
                  <a:srgbClr val="332E34"/>
                </a:solidFill>
                <a:effectLst/>
                <a:latin typeface="Times New Roman" panose="02020603050405020304" pitchFamily="18" charset="0"/>
                <a:cs typeface="Times New Roman" panose="02020603050405020304" pitchFamily="18" charset="0"/>
              </a:rPr>
              <a:t> (</a:t>
            </a:r>
            <a:r>
              <a:rPr lang="ru-RU" sz="2000" b="0" i="0" dirty="0" err="1">
                <a:solidFill>
                  <a:srgbClr val="332E34"/>
                </a:solidFill>
                <a:effectLst/>
                <a:latin typeface="Times New Roman" panose="02020603050405020304" pitchFamily="18" charset="0"/>
                <a:cs typeface="Times New Roman" panose="02020603050405020304" pitchFamily="18" charset="0"/>
              </a:rPr>
              <a:t>truchement</a:t>
            </a:r>
            <a:r>
              <a:rPr lang="ru-RU" sz="2000" b="0" i="0" dirty="0">
                <a:solidFill>
                  <a:srgbClr val="332E34"/>
                </a:solidFill>
                <a:effectLst/>
                <a:latin typeface="Times New Roman" panose="02020603050405020304" pitchFamily="18" charset="0"/>
                <a:cs typeface="Times New Roman" panose="02020603050405020304" pitchFamily="18" charset="0"/>
              </a:rPr>
              <a:t>), а в Италии – </a:t>
            </a:r>
            <a:r>
              <a:rPr lang="ru-RU" sz="2000" b="0" i="0" dirty="0" err="1">
                <a:solidFill>
                  <a:srgbClr val="332E34"/>
                </a:solidFill>
                <a:effectLst/>
                <a:latin typeface="Times New Roman" panose="02020603050405020304" pitchFamily="18" charset="0"/>
                <a:cs typeface="Times New Roman" panose="02020603050405020304" pitchFamily="18" charset="0"/>
              </a:rPr>
              <a:t>drogomanno</a:t>
            </a:r>
            <a:r>
              <a:rPr lang="ru-RU" sz="2000" b="0" i="0" dirty="0">
                <a:solidFill>
                  <a:srgbClr val="332E34"/>
                </a:solidFill>
                <a:effectLst/>
                <a:latin typeface="Times New Roman" panose="02020603050405020304" pitchFamily="18" charset="0"/>
                <a:cs typeface="Times New Roman" panose="02020603050405020304" pitchFamily="18" charset="0"/>
              </a:rPr>
              <a:t> (и </a:t>
            </a:r>
            <a:r>
              <a:rPr lang="ru-RU" sz="2000" b="0" i="0" dirty="0" err="1">
                <a:solidFill>
                  <a:srgbClr val="332E34"/>
                </a:solidFill>
                <a:effectLst/>
                <a:latin typeface="Times New Roman" panose="02020603050405020304" pitchFamily="18" charset="0"/>
                <a:cs typeface="Times New Roman" panose="02020603050405020304" pitchFamily="18" charset="0"/>
              </a:rPr>
              <a:t>trucimanno</a:t>
            </a:r>
            <a:r>
              <a:rPr lang="ru-RU" sz="2000" b="0" i="0" dirty="0">
                <a:solidFill>
                  <a:srgbClr val="332E34"/>
                </a:solidFill>
                <a:effectLst/>
                <a:latin typeface="Times New Roman" panose="02020603050405020304" pitchFamily="18" charset="0"/>
                <a:cs typeface="Times New Roman" panose="02020603050405020304" pitchFamily="18" charset="0"/>
              </a:rPr>
              <a:t>), заимствованные из сирийского </a:t>
            </a:r>
            <a:r>
              <a:rPr lang="ru-RU" sz="2000" b="0" i="0" dirty="0" err="1">
                <a:solidFill>
                  <a:srgbClr val="332E34"/>
                </a:solidFill>
                <a:effectLst/>
                <a:latin typeface="Times New Roman" panose="02020603050405020304" pitchFamily="18" charset="0"/>
                <a:cs typeface="Times New Roman" panose="02020603050405020304" pitchFamily="18" charset="0"/>
              </a:rPr>
              <a:t>targmana</a:t>
            </a:r>
            <a:r>
              <a:rPr lang="ru-RU" sz="2000" b="0" i="0" dirty="0">
                <a:solidFill>
                  <a:srgbClr val="332E34"/>
                </a:solidFill>
                <a:effectLst/>
                <a:latin typeface="Times New Roman" panose="02020603050405020304" pitchFamily="18" charset="0"/>
                <a:cs typeface="Times New Roman" panose="02020603050405020304" pitchFamily="18" charset="0"/>
              </a:rPr>
              <a:t> и византийского </a:t>
            </a:r>
            <a:r>
              <a:rPr lang="ru-RU" sz="2000" b="0" i="0" dirty="0" err="1">
                <a:solidFill>
                  <a:srgbClr val="332E34"/>
                </a:solidFill>
                <a:effectLst/>
                <a:latin typeface="Times New Roman" panose="02020603050405020304" pitchFamily="18" charset="0"/>
                <a:cs typeface="Times New Roman" panose="02020603050405020304" pitchFamily="18" charset="0"/>
              </a:rPr>
              <a:t>dragoumanos</a:t>
            </a:r>
            <a:r>
              <a:rPr lang="ru-RU" sz="2000" b="0" i="0" dirty="0">
                <a:solidFill>
                  <a:srgbClr val="332E34"/>
                </a:solidFill>
                <a:effectLst/>
                <a:latin typeface="Times New Roman" panose="02020603050405020304" pitchFamily="18" charset="0"/>
                <a:cs typeface="Times New Roman" panose="02020603050405020304" pitchFamily="18" charset="0"/>
              </a:rPr>
              <a:t> (сравните в русском "толмач" из тюркских источников).</a:t>
            </a:r>
          </a:p>
          <a:p>
            <a:pPr algn="l"/>
            <a:endParaRPr lang="ru-RU" sz="2000" b="0" i="0" dirty="0">
              <a:solidFill>
                <a:srgbClr val="332E34"/>
              </a:solidFill>
              <a:effectLst/>
              <a:latin typeface="Times New Roman" panose="02020603050405020304" pitchFamily="18" charset="0"/>
              <a:cs typeface="Times New Roman" panose="02020603050405020304" pitchFamily="18" charset="0"/>
            </a:endParaRPr>
          </a:p>
          <a:p>
            <a:pPr algn="l"/>
            <a:r>
              <a:rPr lang="ru-RU" sz="2000" b="0" i="0" dirty="0">
                <a:solidFill>
                  <a:srgbClr val="332E34"/>
                </a:solidFill>
                <a:effectLst/>
                <a:latin typeface="Times New Roman" panose="02020603050405020304" pitchFamily="18" charset="0"/>
                <a:cs typeface="Times New Roman" panose="02020603050405020304" pitchFamily="18" charset="0"/>
              </a:rPr>
              <a:t>В тот же период во французском языке от латинских </a:t>
            </a:r>
            <a:r>
              <a:rPr lang="ru-RU" sz="2000" b="0" i="0" dirty="0" err="1">
                <a:solidFill>
                  <a:srgbClr val="332E34"/>
                </a:solidFill>
                <a:effectLst/>
                <a:latin typeface="Times New Roman" panose="02020603050405020304" pitchFamily="18" charset="0"/>
                <a:cs typeface="Times New Roman" panose="02020603050405020304" pitchFamily="18" charset="0"/>
              </a:rPr>
              <a:t>translatio</a:t>
            </a:r>
            <a:r>
              <a:rPr lang="ru-RU" sz="2000" b="0" i="0" dirty="0">
                <a:solidFill>
                  <a:srgbClr val="332E34"/>
                </a:solidFill>
                <a:effectLst/>
                <a:latin typeface="Times New Roman" panose="02020603050405020304" pitchFamily="18" charset="0"/>
                <a:cs typeface="Times New Roman" panose="02020603050405020304" pitchFamily="18" charset="0"/>
              </a:rPr>
              <a:t> (перенесение значения, метафора) и </a:t>
            </a:r>
            <a:r>
              <a:rPr lang="ru-RU" sz="2000" b="0" i="0" dirty="0" err="1">
                <a:solidFill>
                  <a:srgbClr val="332E34"/>
                </a:solidFill>
                <a:effectLst/>
                <a:latin typeface="Times New Roman" panose="02020603050405020304" pitchFamily="18" charset="0"/>
                <a:cs typeface="Times New Roman" panose="02020603050405020304" pitchFamily="18" charset="0"/>
              </a:rPr>
              <a:t>traslator</a:t>
            </a:r>
            <a:r>
              <a:rPr lang="ru-RU" sz="2000" b="0" i="0" dirty="0">
                <a:solidFill>
                  <a:srgbClr val="332E34"/>
                </a:solidFill>
                <a:effectLst/>
                <a:latin typeface="Times New Roman" panose="02020603050405020304" pitchFamily="18" charset="0"/>
                <a:cs typeface="Times New Roman" panose="02020603050405020304" pitchFamily="18" charset="0"/>
              </a:rPr>
              <a:t> (передающий что-либо кому-либо) образуются слова </a:t>
            </a:r>
            <a:r>
              <a:rPr lang="ru-RU" sz="2000" b="0" i="0" dirty="0" err="1">
                <a:solidFill>
                  <a:srgbClr val="332E34"/>
                </a:solidFill>
                <a:effectLst/>
                <a:latin typeface="Times New Roman" panose="02020603050405020304" pitchFamily="18" charset="0"/>
                <a:cs typeface="Times New Roman" panose="02020603050405020304" pitchFamily="18" charset="0"/>
              </a:rPr>
              <a:t>translation</a:t>
            </a:r>
            <a:r>
              <a:rPr lang="ru-RU" sz="2000" b="0" i="0" dirty="0">
                <a:solidFill>
                  <a:srgbClr val="332E34"/>
                </a:solidFill>
                <a:effectLst/>
                <a:latin typeface="Times New Roman" panose="02020603050405020304" pitchFamily="18" charset="0"/>
                <a:cs typeface="Times New Roman" panose="02020603050405020304" pitchFamily="18" charset="0"/>
              </a:rPr>
              <a:t> и </a:t>
            </a:r>
            <a:r>
              <a:rPr lang="ru-RU" sz="2000" b="0" i="0" dirty="0" err="1">
                <a:solidFill>
                  <a:srgbClr val="332E34"/>
                </a:solidFill>
                <a:effectLst/>
                <a:latin typeface="Times New Roman" panose="02020603050405020304" pitchFamily="18" charset="0"/>
                <a:cs typeface="Times New Roman" panose="02020603050405020304" pitchFamily="18" charset="0"/>
              </a:rPr>
              <a:t>translateur</a:t>
            </a:r>
            <a:r>
              <a:rPr lang="ru-RU" sz="2000" b="0" i="0" dirty="0">
                <a:solidFill>
                  <a:srgbClr val="332E34"/>
                </a:solidFill>
                <a:effectLst/>
                <a:latin typeface="Times New Roman" panose="02020603050405020304" pitchFamily="18" charset="0"/>
                <a:cs typeface="Times New Roman" panose="02020603050405020304" pitchFamily="18" charset="0"/>
              </a:rPr>
              <a:t> в значении "перевод" и "переводчик", которые были освоены и другими европейскими языками.</a:t>
            </a:r>
          </a:p>
          <a:p>
            <a:pPr algn="l"/>
            <a:endParaRPr lang="ru-RU" sz="2000" b="0" i="0" dirty="0">
              <a:solidFill>
                <a:srgbClr val="332E3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6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Рисунок 6">
            <a:extLst>
              <a:ext uri="{FF2B5EF4-FFF2-40B4-BE49-F238E27FC236}">
                <a16:creationId xmlns:a16="http://schemas.microsoft.com/office/drawing/2014/main" id="{146DE51D-9EA6-DA79-719D-BBDE7DAAC53C}"/>
              </a:ext>
            </a:extLst>
          </p:cNvPr>
          <p:cNvPicPr>
            <a:picLocks noChangeAspect="1"/>
          </p:cNvPicPr>
          <p:nvPr/>
        </p:nvPicPr>
        <p:blipFill>
          <a:blip r:embed="rId2"/>
          <a:srcRect l="15458" r="44015"/>
          <a:stretch/>
        </p:blipFill>
        <p:spPr>
          <a:xfrm>
            <a:off x="20" y="-17929"/>
            <a:ext cx="4206220" cy="6875929"/>
          </a:xfrm>
          <a:prstGeom prst="rect">
            <a:avLst/>
          </a:prstGeom>
        </p:spPr>
      </p:pic>
      <p:sp>
        <p:nvSpPr>
          <p:cNvPr id="5" name="TextBox 4">
            <a:extLst>
              <a:ext uri="{FF2B5EF4-FFF2-40B4-BE49-F238E27FC236}">
                <a16:creationId xmlns:a16="http://schemas.microsoft.com/office/drawing/2014/main" id="{5A7B3363-284C-4581-98BA-6560F05DEBC1}"/>
              </a:ext>
            </a:extLst>
          </p:cNvPr>
          <p:cNvSpPr txBox="1"/>
          <p:nvPr/>
        </p:nvSpPr>
        <p:spPr>
          <a:xfrm>
            <a:off x="4917665" y="1687667"/>
            <a:ext cx="6627924" cy="3739896"/>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sz="2000" dirty="0" err="1"/>
              <a:t>Начало</a:t>
            </a:r>
            <a:r>
              <a:rPr lang="en-US" sz="2000" dirty="0"/>
              <a:t> </a:t>
            </a:r>
            <a:r>
              <a:rPr lang="en-US" sz="2000" dirty="0" err="1"/>
              <a:t>профессиональному</a:t>
            </a:r>
            <a:r>
              <a:rPr lang="en-US" sz="2000" dirty="0"/>
              <a:t> </a:t>
            </a:r>
            <a:r>
              <a:rPr lang="en-US" sz="2000" dirty="0" err="1"/>
              <a:t>последовательному</a:t>
            </a:r>
            <a:r>
              <a:rPr lang="en-US" sz="2000" dirty="0"/>
              <a:t> </a:t>
            </a:r>
            <a:r>
              <a:rPr lang="en-US" sz="2000" dirty="0" err="1"/>
              <a:t>переводу</a:t>
            </a:r>
            <a:r>
              <a:rPr lang="en-US" sz="2000" dirty="0"/>
              <a:t> </a:t>
            </a:r>
            <a:r>
              <a:rPr lang="en-US" sz="2000" dirty="0" err="1"/>
              <a:t>было</a:t>
            </a:r>
            <a:r>
              <a:rPr lang="en-US" sz="2000" dirty="0"/>
              <a:t> </a:t>
            </a:r>
            <a:r>
              <a:rPr lang="en-US" sz="2000" dirty="0" err="1"/>
              <a:t>положено</a:t>
            </a:r>
            <a:r>
              <a:rPr lang="en-US" sz="2000" dirty="0"/>
              <a:t> в </a:t>
            </a:r>
            <a:r>
              <a:rPr lang="en-US" sz="2000" dirty="0" err="1"/>
              <a:t>ходе</a:t>
            </a:r>
            <a:r>
              <a:rPr lang="en-US" sz="2000" dirty="0"/>
              <a:t> </a:t>
            </a:r>
            <a:r>
              <a:rPr lang="en-US" sz="2000" dirty="0" err="1"/>
              <a:t>Парижской</a:t>
            </a:r>
            <a:r>
              <a:rPr lang="en-US" sz="2000" dirty="0"/>
              <a:t> </a:t>
            </a:r>
            <a:r>
              <a:rPr lang="en-US" sz="2000" dirty="0" err="1"/>
              <a:t>мирной</a:t>
            </a:r>
            <a:r>
              <a:rPr lang="en-US" sz="2000" dirty="0"/>
              <a:t> </a:t>
            </a:r>
            <a:r>
              <a:rPr lang="en-US" sz="2000" dirty="0" err="1"/>
              <a:t>конференции</a:t>
            </a:r>
            <a:r>
              <a:rPr lang="en-US" sz="2000" dirty="0"/>
              <a:t> в 1919—1920 </a:t>
            </a:r>
            <a:r>
              <a:rPr lang="en-US" sz="2000" dirty="0" err="1"/>
              <a:t>годах</a:t>
            </a:r>
            <a:r>
              <a:rPr lang="en-US" sz="2000" dirty="0"/>
              <a:t>. </a:t>
            </a:r>
          </a:p>
          <a:p>
            <a:pPr indent="-228600">
              <a:lnSpc>
                <a:spcPct val="110000"/>
              </a:lnSpc>
              <a:spcAft>
                <a:spcPts val="600"/>
              </a:spcAft>
              <a:buFont typeface="Arial" panose="020B0604020202020204" pitchFamily="34" charset="0"/>
              <a:buChar char="•"/>
            </a:pPr>
            <a:r>
              <a:rPr lang="en-US" sz="2000" dirty="0" err="1"/>
              <a:t>Первое</a:t>
            </a:r>
            <a:r>
              <a:rPr lang="en-US" sz="2000" dirty="0"/>
              <a:t> </a:t>
            </a:r>
            <a:r>
              <a:rPr lang="en-US" sz="2000" dirty="0" err="1"/>
              <a:t>исторически</a:t>
            </a:r>
            <a:r>
              <a:rPr lang="en-US" sz="2000" dirty="0"/>
              <a:t> </a:t>
            </a:r>
            <a:r>
              <a:rPr lang="en-US" sz="2000" dirty="0" err="1"/>
              <a:t>зарегистрированное</a:t>
            </a:r>
            <a:r>
              <a:rPr lang="en-US" sz="2000" dirty="0"/>
              <a:t> </a:t>
            </a:r>
            <a:r>
              <a:rPr lang="en-US" sz="2000" dirty="0" err="1"/>
              <a:t>широкое</a:t>
            </a:r>
            <a:r>
              <a:rPr lang="en-US" sz="2000" dirty="0"/>
              <a:t> </a:t>
            </a:r>
            <a:r>
              <a:rPr lang="en-US" sz="2000" dirty="0" err="1"/>
              <a:t>использование</a:t>
            </a:r>
            <a:r>
              <a:rPr lang="en-US" sz="2000" dirty="0"/>
              <a:t> </a:t>
            </a:r>
            <a:r>
              <a:rPr lang="en-US" sz="2000" dirty="0" err="1"/>
              <a:t>синхронного</a:t>
            </a:r>
            <a:r>
              <a:rPr lang="en-US" sz="2000" dirty="0"/>
              <a:t> </a:t>
            </a:r>
            <a:r>
              <a:rPr lang="en-US" sz="2000" dirty="0" err="1"/>
              <a:t>перевода</a:t>
            </a:r>
            <a:r>
              <a:rPr lang="en-US" sz="2000" dirty="0"/>
              <a:t> </a:t>
            </a:r>
            <a:r>
              <a:rPr lang="en-US" sz="2000" dirty="0" err="1"/>
              <a:t>произошло</a:t>
            </a:r>
            <a:r>
              <a:rPr lang="en-US" sz="2000" dirty="0"/>
              <a:t> </a:t>
            </a:r>
            <a:r>
              <a:rPr lang="en-US" sz="2000" dirty="0" err="1"/>
              <a:t>на</a:t>
            </a:r>
            <a:r>
              <a:rPr lang="en-US" sz="2000" dirty="0"/>
              <a:t> </a:t>
            </a:r>
            <a:r>
              <a:rPr lang="en-US" sz="2000" dirty="0" err="1"/>
              <a:t>Нюрнбергском</a:t>
            </a:r>
            <a:r>
              <a:rPr lang="en-US" sz="2000" dirty="0"/>
              <a:t> </a:t>
            </a:r>
            <a:r>
              <a:rPr lang="en-US" sz="2000" dirty="0" err="1"/>
              <a:t>процессе</a:t>
            </a:r>
            <a:r>
              <a:rPr lang="en-US" sz="2000" dirty="0"/>
              <a:t> 20 </a:t>
            </a:r>
            <a:r>
              <a:rPr lang="en-US" sz="2000" dirty="0" err="1"/>
              <a:t>ноября</a:t>
            </a:r>
            <a:r>
              <a:rPr lang="en-US" sz="2000" dirty="0"/>
              <a:t> 1945 — 1 </a:t>
            </a:r>
            <a:r>
              <a:rPr lang="en-US" sz="2000" dirty="0" err="1"/>
              <a:t>октября</a:t>
            </a:r>
            <a:r>
              <a:rPr lang="en-US" sz="2000" dirty="0"/>
              <a:t> 1946 </a:t>
            </a:r>
            <a:r>
              <a:rPr lang="en-US" sz="2000" dirty="0" err="1"/>
              <a:t>годов</a:t>
            </a:r>
            <a:r>
              <a:rPr lang="en-US" sz="2000" dirty="0"/>
              <a:t>. В </a:t>
            </a:r>
            <a:r>
              <a:rPr lang="en-US" sz="2000" dirty="0" err="1"/>
              <a:t>дальнейшем</a:t>
            </a:r>
            <a:r>
              <a:rPr lang="en-US" sz="2000" dirty="0"/>
              <a:t> </a:t>
            </a:r>
            <a:r>
              <a:rPr lang="en-US" sz="2000" dirty="0" err="1"/>
              <a:t>он</a:t>
            </a:r>
            <a:r>
              <a:rPr lang="en-US" sz="2000" dirty="0"/>
              <a:t> </a:t>
            </a:r>
            <a:r>
              <a:rPr lang="en-US" sz="2000" dirty="0" err="1"/>
              <a:t>стал</a:t>
            </a:r>
            <a:r>
              <a:rPr lang="en-US" sz="2000" dirty="0"/>
              <a:t> </a:t>
            </a:r>
            <a:r>
              <a:rPr lang="en-US" sz="2000" dirty="0" err="1"/>
              <a:t>основным</a:t>
            </a:r>
            <a:r>
              <a:rPr lang="en-US" sz="2000" dirty="0"/>
              <a:t> </a:t>
            </a:r>
            <a:r>
              <a:rPr lang="en-US" sz="2000" dirty="0" err="1"/>
              <a:t>видом</a:t>
            </a:r>
            <a:r>
              <a:rPr lang="en-US" sz="2000" dirty="0"/>
              <a:t> </a:t>
            </a:r>
            <a:r>
              <a:rPr lang="en-US" sz="2000" dirty="0" err="1"/>
              <a:t>устного</a:t>
            </a:r>
            <a:r>
              <a:rPr lang="en-US" sz="2000" dirty="0"/>
              <a:t> </a:t>
            </a:r>
            <a:r>
              <a:rPr lang="en-US" sz="2000" dirty="0" err="1"/>
              <a:t>перевода</a:t>
            </a:r>
            <a:r>
              <a:rPr lang="en-US" sz="2000" dirty="0"/>
              <a:t> в ООН.</a:t>
            </a:r>
          </a:p>
        </p:txBody>
      </p:sp>
      <p:cxnSp>
        <p:nvCxnSpPr>
          <p:cNvPr id="18" name="Straight Connector 17">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847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Рисунок 8">
            <a:extLst>
              <a:ext uri="{FF2B5EF4-FFF2-40B4-BE49-F238E27FC236}">
                <a16:creationId xmlns:a16="http://schemas.microsoft.com/office/drawing/2014/main" id="{DBC3057B-B237-C387-13F4-2287D4A31EE2}"/>
              </a:ext>
            </a:extLst>
          </p:cNvPr>
          <p:cNvPicPr>
            <a:picLocks noChangeAspect="1"/>
          </p:cNvPicPr>
          <p:nvPr/>
        </p:nvPicPr>
        <p:blipFill>
          <a:blip r:embed="rId2"/>
          <a:srcRect l="10976" r="12658"/>
          <a:stretch/>
        </p:blipFill>
        <p:spPr>
          <a:xfrm>
            <a:off x="20" y="10"/>
            <a:ext cx="6044164" cy="6857990"/>
          </a:xfrm>
          <a:prstGeom prst="rect">
            <a:avLst/>
          </a:prstGeom>
        </p:spPr>
      </p:pic>
      <p:sp>
        <p:nvSpPr>
          <p:cNvPr id="7" name="TextBox 6">
            <a:extLst>
              <a:ext uri="{FF2B5EF4-FFF2-40B4-BE49-F238E27FC236}">
                <a16:creationId xmlns:a16="http://schemas.microsoft.com/office/drawing/2014/main" id="{4FC76A98-6F34-E39B-0DA5-9953B5A909D0}"/>
              </a:ext>
            </a:extLst>
          </p:cNvPr>
          <p:cNvSpPr txBox="1"/>
          <p:nvPr/>
        </p:nvSpPr>
        <p:spPr>
          <a:xfrm>
            <a:off x="6717792" y="1307592"/>
            <a:ext cx="4800600" cy="3739896"/>
          </a:xfrm>
          <a:prstGeom prst="rect">
            <a:avLst/>
          </a:prstGeom>
        </p:spPr>
        <p:txBody>
          <a:bodyPr vert="horz" lIns="91440" tIns="45720" rIns="91440" bIns="45720" rtlCol="0">
            <a:noAutofit/>
          </a:bodyPr>
          <a:lstStyle/>
          <a:p>
            <a:pPr indent="-228600">
              <a:lnSpc>
                <a:spcPct val="110000"/>
              </a:lnSpc>
              <a:spcAft>
                <a:spcPts val="600"/>
              </a:spcAft>
              <a:buFont typeface="Arial" panose="020B0604020202020204" pitchFamily="34" charset="0"/>
              <a:buChar char="•"/>
            </a:pPr>
            <a:r>
              <a:rPr lang="en-US" sz="2000" dirty="0" err="1"/>
              <a:t>Южная</a:t>
            </a:r>
            <a:r>
              <a:rPr lang="en-US" sz="2000" dirty="0"/>
              <a:t> </a:t>
            </a:r>
            <a:r>
              <a:rPr lang="en-US" sz="2000" dirty="0" err="1"/>
              <a:t>Месопотамия</a:t>
            </a:r>
            <a:r>
              <a:rPr lang="en-US" sz="2000" dirty="0"/>
              <a:t> с IV </a:t>
            </a:r>
            <a:r>
              <a:rPr lang="en-US" sz="2000" dirty="0" err="1"/>
              <a:t>по</a:t>
            </a:r>
            <a:r>
              <a:rPr lang="en-US" sz="2000" dirty="0"/>
              <a:t> III </a:t>
            </a:r>
            <a:r>
              <a:rPr lang="en-US" sz="2000" dirty="0" err="1"/>
              <a:t>тысячелетие</a:t>
            </a:r>
            <a:r>
              <a:rPr lang="en-US" sz="2000" dirty="0"/>
              <a:t> </a:t>
            </a:r>
            <a:r>
              <a:rPr lang="en-US" sz="2000" dirty="0" err="1"/>
              <a:t>до</a:t>
            </a:r>
            <a:r>
              <a:rPr lang="en-US" sz="2000" dirty="0"/>
              <a:t> н. э. </a:t>
            </a:r>
          </a:p>
          <a:p>
            <a:pPr indent="-228600">
              <a:lnSpc>
                <a:spcPct val="110000"/>
              </a:lnSpc>
              <a:spcAft>
                <a:spcPts val="600"/>
              </a:spcAft>
              <a:buFont typeface="Arial" panose="020B0604020202020204" pitchFamily="34" charset="0"/>
              <a:buChar char="•"/>
            </a:pPr>
            <a:r>
              <a:rPr lang="en-US" sz="2000" dirty="0" err="1"/>
              <a:t>Шумеры</a:t>
            </a:r>
            <a:r>
              <a:rPr lang="en-US" sz="2000" dirty="0"/>
              <a:t> и </a:t>
            </a:r>
            <a:r>
              <a:rPr lang="en-US" sz="2000" dirty="0" err="1"/>
              <a:t>аккады</a:t>
            </a:r>
            <a:r>
              <a:rPr lang="en-US" sz="2000" dirty="0"/>
              <a:t>.</a:t>
            </a:r>
          </a:p>
          <a:p>
            <a:pPr indent="-228600">
              <a:lnSpc>
                <a:spcPct val="110000"/>
              </a:lnSpc>
              <a:spcAft>
                <a:spcPts val="600"/>
              </a:spcAft>
              <a:buFont typeface="Arial" panose="020B0604020202020204" pitchFamily="34" charset="0"/>
              <a:buChar char="•"/>
            </a:pPr>
            <a:r>
              <a:rPr lang="en-US" sz="2000" dirty="0" err="1"/>
              <a:t>Первые</a:t>
            </a:r>
            <a:r>
              <a:rPr lang="en-US" sz="2000" dirty="0"/>
              <a:t> </a:t>
            </a:r>
            <a:r>
              <a:rPr lang="en-US" sz="2000" dirty="0" err="1"/>
              <a:t>шумеро-аккадские</a:t>
            </a:r>
            <a:r>
              <a:rPr lang="en-US" sz="2000" dirty="0"/>
              <a:t> </a:t>
            </a:r>
            <a:r>
              <a:rPr lang="en-US" sz="2000" dirty="0" err="1"/>
              <a:t>словари</a:t>
            </a:r>
            <a:r>
              <a:rPr lang="en-US" sz="2000" dirty="0"/>
              <a:t>, </a:t>
            </a:r>
            <a:r>
              <a:rPr lang="en-US" sz="2000" dirty="0" err="1"/>
              <a:t>учебные</a:t>
            </a:r>
            <a:r>
              <a:rPr lang="en-US" sz="2000" dirty="0"/>
              <a:t> </a:t>
            </a:r>
            <a:r>
              <a:rPr lang="en-US" sz="2000" dirty="0" err="1"/>
              <a:t>руководства</a:t>
            </a:r>
            <a:r>
              <a:rPr lang="en-US" sz="2000" dirty="0"/>
              <a:t> и </a:t>
            </a:r>
            <a:r>
              <a:rPr lang="en-US" sz="2000" dirty="0" err="1"/>
              <a:t>глоссарии</a:t>
            </a:r>
            <a:r>
              <a:rPr lang="en-US" sz="2000" dirty="0"/>
              <a:t>. </a:t>
            </a:r>
          </a:p>
          <a:p>
            <a:pPr indent="-228600">
              <a:lnSpc>
                <a:spcPct val="110000"/>
              </a:lnSpc>
              <a:spcAft>
                <a:spcPts val="600"/>
              </a:spcAft>
              <a:buFont typeface="Arial" panose="020B0604020202020204" pitchFamily="34" charset="0"/>
              <a:buChar char="•"/>
            </a:pPr>
            <a:r>
              <a:rPr lang="en-US" sz="2000" dirty="0"/>
              <a:t>В </a:t>
            </a:r>
            <a:r>
              <a:rPr lang="en-US" sz="2000" dirty="0" err="1"/>
              <a:t>шумерских</a:t>
            </a:r>
            <a:r>
              <a:rPr lang="en-US" sz="2000" dirty="0"/>
              <a:t> </a:t>
            </a:r>
            <a:r>
              <a:rPr lang="en-US" sz="2000" dirty="0" err="1"/>
              <a:t>школах</a:t>
            </a:r>
            <a:r>
              <a:rPr lang="en-US" sz="2000" dirty="0"/>
              <a:t> </a:t>
            </a:r>
            <a:r>
              <a:rPr lang="en-US" sz="2000" dirty="0" err="1"/>
              <a:t>одновременно</a:t>
            </a:r>
            <a:r>
              <a:rPr lang="en-US" sz="2000" dirty="0"/>
              <a:t> с </a:t>
            </a:r>
            <a:r>
              <a:rPr lang="en-US" sz="2000" dirty="0" err="1"/>
              <a:t>тренировкой</a:t>
            </a:r>
            <a:r>
              <a:rPr lang="en-US" sz="2000" dirty="0"/>
              <a:t> </a:t>
            </a:r>
            <a:r>
              <a:rPr lang="en-US" sz="2000" dirty="0" err="1"/>
              <a:t>писцов</a:t>
            </a:r>
            <a:r>
              <a:rPr lang="en-US" sz="2000" dirty="0"/>
              <a:t> </a:t>
            </a:r>
            <a:r>
              <a:rPr lang="en-US" sz="2000" dirty="0" err="1"/>
              <a:t>шли</a:t>
            </a:r>
            <a:r>
              <a:rPr lang="en-US" sz="2000" dirty="0"/>
              <a:t> </a:t>
            </a:r>
            <a:r>
              <a:rPr lang="en-US" sz="2000" dirty="0" err="1"/>
              <a:t>занятия</a:t>
            </a:r>
            <a:r>
              <a:rPr lang="en-US" sz="2000" dirty="0"/>
              <a:t> </a:t>
            </a:r>
            <a:r>
              <a:rPr lang="en-US" sz="2000" dirty="0" err="1"/>
              <a:t>по</a:t>
            </a:r>
            <a:r>
              <a:rPr lang="en-US" sz="2000" dirty="0"/>
              <a:t> </a:t>
            </a:r>
            <a:r>
              <a:rPr lang="en-US" sz="2000" dirty="0" err="1"/>
              <a:t>обучению</a:t>
            </a:r>
            <a:r>
              <a:rPr lang="en-US" sz="2000" dirty="0"/>
              <a:t> </a:t>
            </a:r>
            <a:r>
              <a:rPr lang="en-US" sz="2000" dirty="0" err="1"/>
              <a:t>переводчиков</a:t>
            </a:r>
            <a:r>
              <a:rPr lang="en-US" sz="2000" dirty="0"/>
              <a:t>. </a:t>
            </a:r>
            <a:r>
              <a:rPr lang="en-US" sz="2000" dirty="0" err="1"/>
              <a:t>Для</a:t>
            </a:r>
            <a:r>
              <a:rPr lang="en-US" sz="2000" dirty="0"/>
              <a:t> </a:t>
            </a:r>
            <a:r>
              <a:rPr lang="en-US" sz="2000" dirty="0" err="1"/>
              <a:t>дидактических</a:t>
            </a:r>
            <a:r>
              <a:rPr lang="en-US" sz="2000" dirty="0"/>
              <a:t> </a:t>
            </a:r>
            <a:r>
              <a:rPr lang="en-US" sz="2000" dirty="0" err="1"/>
              <a:t>тренировочных</a:t>
            </a:r>
            <a:r>
              <a:rPr lang="en-US" sz="2000" dirty="0"/>
              <a:t> </a:t>
            </a:r>
            <a:r>
              <a:rPr lang="en-US" sz="2000" dirty="0" err="1"/>
              <a:t>материалов</a:t>
            </a:r>
            <a:r>
              <a:rPr lang="en-US" sz="2000" dirty="0"/>
              <a:t> </a:t>
            </a:r>
            <a:r>
              <a:rPr lang="en-US" sz="2000" dirty="0" err="1"/>
              <a:t>брались</a:t>
            </a:r>
            <a:r>
              <a:rPr lang="en-US" sz="2000" dirty="0"/>
              <a:t> </a:t>
            </a:r>
            <a:r>
              <a:rPr lang="en-US" sz="2000" dirty="0" err="1"/>
              <a:t>трёх</a:t>
            </a:r>
            <a:r>
              <a:rPr lang="en-US" sz="2000" dirty="0"/>
              <a:t>- и </a:t>
            </a:r>
            <a:r>
              <a:rPr lang="en-US" sz="2000" dirty="0" err="1"/>
              <a:t>двуязычные</a:t>
            </a:r>
            <a:r>
              <a:rPr lang="en-US" sz="2000" dirty="0"/>
              <a:t> </a:t>
            </a:r>
            <a:r>
              <a:rPr lang="en-US" sz="2000" dirty="0" err="1"/>
              <a:t>словари</a:t>
            </a:r>
            <a:r>
              <a:rPr lang="en-US" sz="2000" dirty="0"/>
              <a:t>.</a:t>
            </a:r>
          </a:p>
          <a:p>
            <a:pPr indent="-228600">
              <a:lnSpc>
                <a:spcPct val="110000"/>
              </a:lnSpc>
              <a:spcAft>
                <a:spcPts val="600"/>
              </a:spcAft>
              <a:buFont typeface="Arial" panose="020B0604020202020204" pitchFamily="34" charset="0"/>
              <a:buChar char="•"/>
            </a:pPr>
            <a:endParaRPr lang="en-US" sz="2000" dirty="0"/>
          </a:p>
        </p:txBody>
      </p:sp>
      <p:cxnSp>
        <p:nvCxnSpPr>
          <p:cNvPr id="20" name="Straight Connector 19">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79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a:extLst>
              <a:ext uri="{FF2B5EF4-FFF2-40B4-BE49-F238E27FC236}">
                <a16:creationId xmlns:a16="http://schemas.microsoft.com/office/drawing/2014/main" id="{48E44561-CFD2-C049-E498-B4A26B3D2269}"/>
              </a:ext>
            </a:extLst>
          </p:cNvPr>
          <p:cNvPicPr>
            <a:picLocks noChangeAspect="1"/>
          </p:cNvPicPr>
          <p:nvPr/>
        </p:nvPicPr>
        <p:blipFill>
          <a:blip r:embed="rId2"/>
          <a:srcRect l="20579" r="11338" b="-1"/>
          <a:stretch/>
        </p:blipFill>
        <p:spPr>
          <a:xfrm>
            <a:off x="20" y="10"/>
            <a:ext cx="6044164" cy="6857990"/>
          </a:xfrm>
          <a:prstGeom prst="rect">
            <a:avLst/>
          </a:prstGeom>
        </p:spPr>
      </p:pic>
      <p:sp>
        <p:nvSpPr>
          <p:cNvPr id="7" name="TextBox 6">
            <a:extLst>
              <a:ext uri="{FF2B5EF4-FFF2-40B4-BE49-F238E27FC236}">
                <a16:creationId xmlns:a16="http://schemas.microsoft.com/office/drawing/2014/main" id="{4FC76A98-6F34-E39B-0DA5-9953B5A909D0}"/>
              </a:ext>
            </a:extLst>
          </p:cNvPr>
          <p:cNvSpPr txBox="1"/>
          <p:nvPr/>
        </p:nvSpPr>
        <p:spPr>
          <a:xfrm>
            <a:off x="6223913" y="765400"/>
            <a:ext cx="5643189" cy="5514817"/>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000" dirty="0" err="1"/>
              <a:t>Древнейший</a:t>
            </a:r>
            <a:r>
              <a:rPr lang="en-US" sz="2000" dirty="0"/>
              <a:t> </a:t>
            </a:r>
            <a:r>
              <a:rPr lang="en-US" sz="2000" dirty="0" err="1"/>
              <a:t>мегаполис</a:t>
            </a:r>
            <a:r>
              <a:rPr lang="en-US" sz="2000" dirty="0"/>
              <a:t> </a:t>
            </a:r>
            <a:r>
              <a:rPr lang="en-US" sz="2000" dirty="0" err="1"/>
              <a:t>Месопотамии</a:t>
            </a:r>
            <a:r>
              <a:rPr lang="en-US" sz="2000" dirty="0"/>
              <a:t> </a:t>
            </a:r>
            <a:r>
              <a:rPr lang="en-US" sz="2000" dirty="0" err="1"/>
              <a:t>Вавилон</a:t>
            </a:r>
            <a:r>
              <a:rPr lang="en-US" sz="2000" dirty="0"/>
              <a:t> </a:t>
            </a:r>
          </a:p>
          <a:p>
            <a:pPr indent="-228600">
              <a:spcAft>
                <a:spcPts val="600"/>
              </a:spcAft>
              <a:buFont typeface="Arial" panose="020B0604020202020204" pitchFamily="34" charset="0"/>
              <a:buChar char="•"/>
            </a:pPr>
            <a:r>
              <a:rPr lang="en-US" sz="2000" dirty="0" err="1"/>
              <a:t>Первые</a:t>
            </a:r>
            <a:r>
              <a:rPr lang="en-US" sz="2000" dirty="0"/>
              <a:t> </a:t>
            </a:r>
            <a:r>
              <a:rPr lang="en-US" sz="2000" dirty="0" err="1"/>
              <a:t>замечания</a:t>
            </a:r>
            <a:r>
              <a:rPr lang="en-US" sz="2000" dirty="0"/>
              <a:t> о </a:t>
            </a:r>
            <a:r>
              <a:rPr lang="en-US" sz="2000" dirty="0" err="1"/>
              <a:t>работе</a:t>
            </a:r>
            <a:r>
              <a:rPr lang="en-US" sz="2000" dirty="0"/>
              <a:t> </a:t>
            </a:r>
            <a:r>
              <a:rPr lang="en-US" sz="2000" dirty="0" err="1"/>
              <a:t>переводчиков</a:t>
            </a:r>
            <a:r>
              <a:rPr lang="en-US" sz="2000" dirty="0"/>
              <a:t> </a:t>
            </a:r>
            <a:r>
              <a:rPr lang="en-US" sz="2000" dirty="0" err="1"/>
              <a:t>относят</a:t>
            </a:r>
            <a:r>
              <a:rPr lang="en-US" sz="2000" dirty="0"/>
              <a:t> к I </a:t>
            </a:r>
            <a:r>
              <a:rPr lang="en-US" sz="2000" dirty="0" err="1"/>
              <a:t>тысячелетию</a:t>
            </a:r>
            <a:r>
              <a:rPr lang="en-US" sz="2000" dirty="0"/>
              <a:t> </a:t>
            </a:r>
            <a:r>
              <a:rPr lang="en-US" sz="2000" dirty="0" err="1"/>
              <a:t>до</a:t>
            </a:r>
            <a:r>
              <a:rPr lang="en-US" sz="2000" dirty="0"/>
              <a:t> н. э. </a:t>
            </a:r>
          </a:p>
          <a:p>
            <a:pPr indent="-228600">
              <a:spcAft>
                <a:spcPts val="600"/>
              </a:spcAft>
              <a:buFont typeface="Arial" panose="020B0604020202020204" pitchFamily="34" charset="0"/>
              <a:buChar char="•"/>
            </a:pPr>
            <a:endParaRPr lang="en-US" sz="2000" dirty="0"/>
          </a:p>
          <a:p>
            <a:pPr indent="-228600">
              <a:spcAft>
                <a:spcPts val="600"/>
              </a:spcAft>
              <a:buFont typeface="Arial" panose="020B0604020202020204" pitchFamily="34" charset="0"/>
              <a:buChar char="•"/>
            </a:pPr>
            <a:r>
              <a:rPr lang="en-US" sz="2000" dirty="0" err="1"/>
              <a:t>Среди</a:t>
            </a:r>
            <a:r>
              <a:rPr lang="en-US" sz="2000" dirty="0"/>
              <a:t> «</a:t>
            </a:r>
            <a:r>
              <a:rPr lang="en-US" sz="2000" dirty="0" err="1"/>
              <a:t>сепиру</a:t>
            </a:r>
            <a:r>
              <a:rPr lang="en-US" sz="2000" dirty="0"/>
              <a:t>», </a:t>
            </a:r>
            <a:r>
              <a:rPr lang="en-US" sz="2000" dirty="0" err="1"/>
              <a:t>так</a:t>
            </a:r>
            <a:r>
              <a:rPr lang="en-US" sz="2000" dirty="0"/>
              <a:t> </a:t>
            </a:r>
            <a:r>
              <a:rPr lang="en-US" sz="2000" dirty="0" err="1"/>
              <a:t>называли</a:t>
            </a:r>
            <a:r>
              <a:rPr lang="en-US" sz="2000" dirty="0"/>
              <a:t> </a:t>
            </a:r>
            <a:r>
              <a:rPr lang="en-US" sz="2000" dirty="0" err="1"/>
              <a:t>интерпретаторов</a:t>
            </a:r>
            <a:r>
              <a:rPr lang="en-US" sz="2000" dirty="0"/>
              <a:t>, </a:t>
            </a:r>
            <a:r>
              <a:rPr lang="en-US" sz="2000" dirty="0" err="1"/>
              <a:t>существовала</a:t>
            </a:r>
            <a:r>
              <a:rPr lang="en-US" sz="2000" dirty="0"/>
              <a:t> </a:t>
            </a:r>
            <a:r>
              <a:rPr lang="en-US" sz="2000" dirty="0" err="1"/>
              <a:t>строжайшая</a:t>
            </a:r>
            <a:r>
              <a:rPr lang="en-US" sz="2000" dirty="0"/>
              <a:t> </a:t>
            </a:r>
            <a:r>
              <a:rPr lang="en-US" sz="2000" dirty="0" err="1"/>
              <a:t>иерархия</a:t>
            </a:r>
            <a:r>
              <a:rPr lang="en-US" sz="2000" dirty="0"/>
              <a:t>:</a:t>
            </a:r>
          </a:p>
          <a:p>
            <a:pPr indent="-228600">
              <a:spcAft>
                <a:spcPts val="600"/>
              </a:spcAft>
              <a:buFont typeface="Arial" panose="020B0604020202020204" pitchFamily="34" charset="0"/>
              <a:buChar char="•"/>
            </a:pPr>
            <a:endParaRPr lang="en-US" sz="2000" dirty="0"/>
          </a:p>
          <a:p>
            <a:pPr indent="-228600">
              <a:spcAft>
                <a:spcPts val="600"/>
              </a:spcAft>
              <a:buFont typeface="Arial" panose="020B0604020202020204" pitchFamily="34" charset="0"/>
              <a:buChar char="•"/>
            </a:pPr>
            <a:r>
              <a:rPr lang="en-US" sz="2000" dirty="0" err="1"/>
              <a:t>Драгоманы</a:t>
            </a:r>
            <a:r>
              <a:rPr lang="en-US" sz="2000" dirty="0"/>
              <a:t>, </a:t>
            </a:r>
            <a:r>
              <a:rPr lang="en-US" sz="2000" dirty="0" err="1"/>
              <a:t>или</a:t>
            </a:r>
            <a:r>
              <a:rPr lang="en-US" sz="2000" dirty="0"/>
              <a:t> </a:t>
            </a:r>
            <a:r>
              <a:rPr lang="en-US" sz="2000" dirty="0" err="1"/>
              <a:t>перелагатели</a:t>
            </a:r>
            <a:r>
              <a:rPr lang="en-US" sz="2000" dirty="0"/>
              <a:t> с </a:t>
            </a:r>
            <a:r>
              <a:rPr lang="en-US" sz="2000" dirty="0" err="1"/>
              <a:t>языка</a:t>
            </a:r>
            <a:r>
              <a:rPr lang="en-US" sz="2000" dirty="0"/>
              <a:t> </a:t>
            </a:r>
            <a:r>
              <a:rPr lang="en-US" sz="2000" dirty="0" err="1"/>
              <a:t>туземцев</a:t>
            </a:r>
            <a:r>
              <a:rPr lang="en-US" sz="2000" dirty="0"/>
              <a:t>;</a:t>
            </a:r>
          </a:p>
          <a:p>
            <a:pPr indent="-228600">
              <a:spcAft>
                <a:spcPts val="600"/>
              </a:spcAft>
              <a:buFont typeface="Arial" panose="020B0604020202020204" pitchFamily="34" charset="0"/>
              <a:buChar char="•"/>
            </a:pPr>
            <a:r>
              <a:rPr lang="en-US" sz="2000" dirty="0" err="1"/>
              <a:t>Переводчики</a:t>
            </a:r>
            <a:r>
              <a:rPr lang="en-US" sz="2000" dirty="0"/>
              <a:t> — </a:t>
            </a:r>
            <a:r>
              <a:rPr lang="en-US" sz="2000" dirty="0" err="1"/>
              <a:t>служители</a:t>
            </a:r>
            <a:r>
              <a:rPr lang="en-US" sz="2000" dirty="0"/>
              <a:t> </a:t>
            </a:r>
            <a:r>
              <a:rPr lang="en-US" sz="2000" dirty="0" err="1"/>
              <a:t>храма</a:t>
            </a:r>
            <a:r>
              <a:rPr lang="en-US" sz="2000" dirty="0"/>
              <a:t>;</a:t>
            </a:r>
          </a:p>
          <a:p>
            <a:pPr indent="-228600">
              <a:spcAft>
                <a:spcPts val="600"/>
              </a:spcAft>
              <a:buFont typeface="Arial" panose="020B0604020202020204" pitchFamily="34" charset="0"/>
              <a:buChar char="•"/>
            </a:pPr>
            <a:r>
              <a:rPr lang="en-US" sz="2000" dirty="0" err="1"/>
              <a:t>Переводчики</a:t>
            </a:r>
            <a:r>
              <a:rPr lang="en-US" sz="2000" dirty="0"/>
              <a:t> </a:t>
            </a:r>
            <a:r>
              <a:rPr lang="en-US" sz="2000" dirty="0" err="1"/>
              <a:t>управляющих</a:t>
            </a:r>
            <a:r>
              <a:rPr lang="en-US" sz="2000" dirty="0"/>
              <a:t>;</a:t>
            </a:r>
          </a:p>
          <a:p>
            <a:pPr indent="-228600">
              <a:spcAft>
                <a:spcPts val="600"/>
              </a:spcAft>
              <a:buFont typeface="Arial" panose="020B0604020202020204" pitchFamily="34" charset="0"/>
              <a:buChar char="•"/>
            </a:pPr>
            <a:r>
              <a:rPr lang="en-US" sz="2000" dirty="0" err="1"/>
              <a:t>Переводчики</a:t>
            </a:r>
            <a:r>
              <a:rPr lang="en-US" sz="2000" dirty="0"/>
              <a:t> </a:t>
            </a:r>
            <a:r>
              <a:rPr lang="en-US" sz="2000" dirty="0" err="1"/>
              <a:t>наместников</a:t>
            </a:r>
            <a:r>
              <a:rPr lang="en-US" sz="2000" dirty="0"/>
              <a:t>;</a:t>
            </a:r>
          </a:p>
          <a:p>
            <a:pPr indent="-228600">
              <a:spcAft>
                <a:spcPts val="600"/>
              </a:spcAft>
              <a:buFont typeface="Arial" panose="020B0604020202020204" pitchFamily="34" charset="0"/>
              <a:buChar char="•"/>
            </a:pPr>
            <a:r>
              <a:rPr lang="en-US" sz="2000" dirty="0" err="1"/>
              <a:t>Царские</a:t>
            </a:r>
            <a:r>
              <a:rPr lang="en-US" sz="2000" dirty="0"/>
              <a:t> </a:t>
            </a:r>
            <a:r>
              <a:rPr lang="en-US" sz="2000" dirty="0" err="1"/>
              <a:t>переводчики</a:t>
            </a:r>
            <a:r>
              <a:rPr lang="en-US" sz="2000" dirty="0"/>
              <a:t>.</a:t>
            </a:r>
          </a:p>
        </p:txBody>
      </p:sp>
      <p:cxnSp>
        <p:nvCxnSpPr>
          <p:cNvPr id="18" name="Straight Connector 17">
            <a:extLst>
              <a:ext uri="{FF2B5EF4-FFF2-40B4-BE49-F238E27FC236}">
                <a16:creationId xmlns:a16="http://schemas.microsoft.com/office/drawing/2014/main" id="{511FC409-B3C2-4F68-865C-C5333D6F27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723900"/>
            <a:ext cx="4610075"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10270D-76A7-44B3-9746-7EDF57886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81300" y="6142781"/>
            <a:ext cx="46100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968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a:extLst>
              <a:ext uri="{FF2B5EF4-FFF2-40B4-BE49-F238E27FC236}">
                <a16:creationId xmlns:a16="http://schemas.microsoft.com/office/drawing/2014/main" id="{E3BE1302-D50E-B6AC-43FA-20DD37B1095B}"/>
              </a:ext>
            </a:extLst>
          </p:cNvPr>
          <p:cNvPicPr>
            <a:picLocks noChangeAspect="1"/>
          </p:cNvPicPr>
          <p:nvPr/>
        </p:nvPicPr>
        <p:blipFill>
          <a:blip r:embed="rId2"/>
          <a:srcRect l="14346" r="20639" b="-1"/>
          <a:stretch/>
        </p:blipFill>
        <p:spPr>
          <a:xfrm>
            <a:off x="6787152" y="1174023"/>
            <a:ext cx="5404848" cy="4509954"/>
          </a:xfrm>
          <a:prstGeom prst="rect">
            <a:avLst/>
          </a:prstGeom>
        </p:spPr>
      </p:pic>
      <p:sp>
        <p:nvSpPr>
          <p:cNvPr id="3" name="TextBox 2">
            <a:extLst>
              <a:ext uri="{FF2B5EF4-FFF2-40B4-BE49-F238E27FC236}">
                <a16:creationId xmlns:a16="http://schemas.microsoft.com/office/drawing/2014/main" id="{C1D6E853-9B3C-60C9-8CA6-35F0325B08AF}"/>
              </a:ext>
            </a:extLst>
          </p:cNvPr>
          <p:cNvSpPr txBox="1"/>
          <p:nvPr/>
        </p:nvSpPr>
        <p:spPr>
          <a:xfrm>
            <a:off x="466429" y="849398"/>
            <a:ext cx="6125290" cy="5822705"/>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000" dirty="0" err="1"/>
              <a:t>Древн</a:t>
            </a:r>
            <a:r>
              <a:rPr lang="ru-RU" sz="2000" dirty="0" err="1"/>
              <a:t>ий</a:t>
            </a:r>
            <a:r>
              <a:rPr lang="en-US" sz="2000" dirty="0"/>
              <a:t> </a:t>
            </a:r>
            <a:r>
              <a:rPr lang="en-US" sz="2000" dirty="0" err="1"/>
              <a:t>Егип</a:t>
            </a:r>
            <a:r>
              <a:rPr lang="ru-RU" sz="2000" dirty="0"/>
              <a:t>е</a:t>
            </a:r>
            <a:r>
              <a:rPr lang="en-US" sz="2000" dirty="0"/>
              <a:t>т. </a:t>
            </a:r>
            <a:endParaRPr lang="ru-RU" sz="2000" dirty="0"/>
          </a:p>
          <a:p>
            <a:pPr indent="-228600">
              <a:spcAft>
                <a:spcPts val="600"/>
              </a:spcAft>
              <a:buFont typeface="Arial" panose="020B0604020202020204" pitchFamily="34" charset="0"/>
              <a:buChar char="•"/>
            </a:pPr>
            <a:r>
              <a:rPr lang="en-US" sz="2000" dirty="0" err="1"/>
              <a:t>Египетские</a:t>
            </a:r>
            <a:r>
              <a:rPr lang="en-US" sz="2000" dirty="0"/>
              <a:t> </a:t>
            </a:r>
            <a:r>
              <a:rPr lang="en-US" sz="2000" dirty="0" err="1"/>
              <a:t>правители</a:t>
            </a:r>
            <a:r>
              <a:rPr lang="en-US" sz="2000" dirty="0"/>
              <a:t> </a:t>
            </a:r>
            <a:r>
              <a:rPr lang="en-US" sz="2000" dirty="0" err="1"/>
              <a:t>вели</a:t>
            </a:r>
            <a:r>
              <a:rPr lang="en-US" sz="2000" dirty="0"/>
              <a:t> </a:t>
            </a:r>
            <a:r>
              <a:rPr lang="en-US" sz="2000" dirty="0" err="1"/>
              <a:t>переписку</a:t>
            </a:r>
            <a:r>
              <a:rPr lang="en-US" sz="2000" dirty="0"/>
              <a:t> с </a:t>
            </a:r>
            <a:r>
              <a:rPr lang="en-US" sz="2000" dirty="0" err="1"/>
              <a:t>вавилонскими</a:t>
            </a:r>
            <a:r>
              <a:rPr lang="en-US" sz="2000" dirty="0"/>
              <a:t>, </a:t>
            </a:r>
            <a:r>
              <a:rPr lang="en-US" sz="2000" dirty="0" err="1"/>
              <a:t>ассирийскими</a:t>
            </a:r>
            <a:r>
              <a:rPr lang="en-US" sz="2000" dirty="0"/>
              <a:t>, </a:t>
            </a:r>
            <a:r>
              <a:rPr lang="en-US" sz="2000" dirty="0" err="1"/>
              <a:t>хеттскими</a:t>
            </a:r>
            <a:r>
              <a:rPr lang="en-US" sz="2000" dirty="0"/>
              <a:t>, </a:t>
            </a:r>
            <a:r>
              <a:rPr lang="en-US" sz="2000" dirty="0" err="1"/>
              <a:t>митанийскими</a:t>
            </a:r>
            <a:r>
              <a:rPr lang="en-US" sz="2000" dirty="0"/>
              <a:t> и </a:t>
            </a:r>
            <a:r>
              <a:rPr lang="en-US" sz="2000" dirty="0" err="1"/>
              <a:t>палестинскими</a:t>
            </a:r>
            <a:r>
              <a:rPr lang="en-US" sz="2000" dirty="0"/>
              <a:t> </a:t>
            </a:r>
            <a:r>
              <a:rPr lang="en-US" sz="2000" dirty="0" err="1"/>
              <a:t>правителями</a:t>
            </a:r>
            <a:r>
              <a:rPr lang="en-US" sz="2000" dirty="0"/>
              <a:t> </a:t>
            </a:r>
            <a:r>
              <a:rPr lang="en-US" sz="2000" dirty="0" err="1"/>
              <a:t>на</a:t>
            </a:r>
            <a:r>
              <a:rPr lang="en-US" sz="2000" dirty="0"/>
              <a:t> </a:t>
            </a:r>
            <a:r>
              <a:rPr lang="en-US" sz="2000" dirty="0" err="1"/>
              <a:t>аккадском</a:t>
            </a:r>
            <a:r>
              <a:rPr lang="en-US" sz="2000" dirty="0"/>
              <a:t> </a:t>
            </a:r>
            <a:r>
              <a:rPr lang="en-US" sz="2000" dirty="0" err="1"/>
              <a:t>языке</a:t>
            </a:r>
            <a:r>
              <a:rPr lang="en-US" sz="2000" dirty="0"/>
              <a:t> – </a:t>
            </a:r>
            <a:r>
              <a:rPr lang="en-US" sz="2000" dirty="0" err="1"/>
              <a:t>международном</a:t>
            </a:r>
            <a:r>
              <a:rPr lang="en-US" sz="2000" dirty="0"/>
              <a:t> </a:t>
            </a:r>
            <a:r>
              <a:rPr lang="en-US" sz="2000" dirty="0" err="1"/>
              <a:t>языке</a:t>
            </a:r>
            <a:r>
              <a:rPr lang="en-US" sz="2000" dirty="0"/>
              <a:t> </a:t>
            </a:r>
            <a:r>
              <a:rPr lang="en-US" sz="2000" dirty="0" err="1"/>
              <a:t>того</a:t>
            </a:r>
            <a:r>
              <a:rPr lang="en-US" sz="2000" dirty="0"/>
              <a:t> </a:t>
            </a:r>
            <a:r>
              <a:rPr lang="en-US" sz="2000" dirty="0" err="1"/>
              <a:t>времени</a:t>
            </a:r>
            <a:r>
              <a:rPr lang="en-US" sz="2000" dirty="0"/>
              <a:t>. </a:t>
            </a:r>
          </a:p>
          <a:p>
            <a:pPr indent="-228600">
              <a:spcAft>
                <a:spcPts val="600"/>
              </a:spcAft>
              <a:buFont typeface="Arial" panose="020B0604020202020204" pitchFamily="34" charset="0"/>
              <a:buChar char="•"/>
            </a:pPr>
            <a:r>
              <a:rPr lang="en-US" sz="2000" dirty="0" err="1"/>
              <a:t>Свидетельства</a:t>
            </a:r>
            <a:r>
              <a:rPr lang="en-US" sz="2000" dirty="0"/>
              <a:t> о </a:t>
            </a:r>
            <a:r>
              <a:rPr lang="en-US" sz="2000" dirty="0" err="1"/>
              <a:t>переводческой</a:t>
            </a:r>
            <a:r>
              <a:rPr lang="en-US" sz="2000" dirty="0"/>
              <a:t> </a:t>
            </a:r>
            <a:r>
              <a:rPr lang="en-US" sz="2000" dirty="0" err="1"/>
              <a:t>деятельности</a:t>
            </a:r>
            <a:r>
              <a:rPr lang="en-US" sz="2000" dirty="0"/>
              <a:t> </a:t>
            </a:r>
            <a:r>
              <a:rPr lang="en-US" sz="2000" dirty="0" err="1"/>
              <a:t>можно</a:t>
            </a:r>
            <a:r>
              <a:rPr lang="en-US" sz="2000" dirty="0"/>
              <a:t> </a:t>
            </a:r>
            <a:r>
              <a:rPr lang="en-US" sz="2000" dirty="0" err="1"/>
              <a:t>найти</a:t>
            </a:r>
            <a:r>
              <a:rPr lang="en-US" sz="2000" dirty="0"/>
              <a:t> в </a:t>
            </a:r>
            <a:r>
              <a:rPr lang="en-US" sz="2000" dirty="0" err="1"/>
              <a:t>Тель-эль-Амарнском</a:t>
            </a:r>
            <a:r>
              <a:rPr lang="en-US" sz="2000" dirty="0"/>
              <a:t> </a:t>
            </a:r>
            <a:r>
              <a:rPr lang="en-US" sz="2000" dirty="0" err="1"/>
              <a:t>архиве</a:t>
            </a:r>
            <a:r>
              <a:rPr lang="en-US" sz="2000" dirty="0"/>
              <a:t> (</a:t>
            </a:r>
            <a:r>
              <a:rPr lang="en-US" sz="2000" dirty="0" err="1"/>
              <a:t>обнаруженном</a:t>
            </a:r>
            <a:r>
              <a:rPr lang="en-US" sz="2000" dirty="0"/>
              <a:t> </a:t>
            </a:r>
            <a:r>
              <a:rPr lang="en-US" sz="2000" dirty="0" err="1"/>
              <a:t>при</a:t>
            </a:r>
            <a:r>
              <a:rPr lang="en-US" sz="2000" dirty="0"/>
              <a:t> </a:t>
            </a:r>
            <a:r>
              <a:rPr lang="en-US" sz="2000" dirty="0" err="1"/>
              <a:t>раскопках</a:t>
            </a:r>
            <a:r>
              <a:rPr lang="en-US" sz="2000" dirty="0"/>
              <a:t> в </a:t>
            </a:r>
            <a:r>
              <a:rPr lang="en-US" sz="2000" dirty="0" err="1"/>
              <a:t>египетском</a:t>
            </a:r>
            <a:r>
              <a:rPr lang="en-US" sz="2000" dirty="0"/>
              <a:t> </a:t>
            </a:r>
            <a:r>
              <a:rPr lang="en-US" sz="2000" dirty="0" err="1"/>
              <a:t>селении</a:t>
            </a:r>
            <a:r>
              <a:rPr lang="en-US" sz="2000" dirty="0"/>
              <a:t> </a:t>
            </a:r>
            <a:r>
              <a:rPr lang="en-US" sz="2000" dirty="0" err="1"/>
              <a:t>Амарна</a:t>
            </a:r>
            <a:r>
              <a:rPr lang="en-US" sz="2000" dirty="0"/>
              <a:t>), в </a:t>
            </a:r>
            <a:r>
              <a:rPr lang="en-US" sz="2000" dirty="0" err="1"/>
              <a:t>котором</a:t>
            </a:r>
            <a:r>
              <a:rPr lang="en-US" sz="2000" dirty="0"/>
              <a:t>, </a:t>
            </a:r>
            <a:r>
              <a:rPr lang="en-US" sz="2000" dirty="0" err="1"/>
              <a:t>наряду</a:t>
            </a:r>
            <a:r>
              <a:rPr lang="en-US" sz="2000" dirty="0"/>
              <a:t> с </a:t>
            </a:r>
            <a:r>
              <a:rPr lang="en-US" sz="2000" dirty="0" err="1"/>
              <a:t>другими</a:t>
            </a:r>
            <a:r>
              <a:rPr lang="en-US" sz="2000" dirty="0"/>
              <a:t> </a:t>
            </a:r>
            <a:r>
              <a:rPr lang="en-US" sz="2000" dirty="0" err="1"/>
              <a:t>документами</a:t>
            </a:r>
            <a:r>
              <a:rPr lang="en-US" sz="2000" dirty="0"/>
              <a:t> </a:t>
            </a:r>
            <a:r>
              <a:rPr lang="en-US" sz="2000" dirty="0" err="1"/>
              <a:t>эпохи</a:t>
            </a:r>
            <a:r>
              <a:rPr lang="en-US" sz="2000" dirty="0"/>
              <a:t> </a:t>
            </a:r>
            <a:r>
              <a:rPr lang="en-US" sz="2000" dirty="0" err="1"/>
              <a:t>фараонов</a:t>
            </a:r>
            <a:r>
              <a:rPr lang="en-US" sz="2000" dirty="0"/>
              <a:t> XIV в. </a:t>
            </a:r>
            <a:r>
              <a:rPr lang="en-US" sz="2000" dirty="0" err="1"/>
              <a:t>до</a:t>
            </a:r>
            <a:r>
              <a:rPr lang="en-US" sz="2000" dirty="0"/>
              <a:t> н. э. </a:t>
            </a:r>
            <a:r>
              <a:rPr lang="en-US" sz="2000" dirty="0" err="1"/>
              <a:t>Аменхотепа</a:t>
            </a:r>
            <a:r>
              <a:rPr lang="en-US" sz="2000" dirty="0"/>
              <a:t> III и </a:t>
            </a:r>
            <a:r>
              <a:rPr lang="en-US" sz="2000" dirty="0" err="1"/>
              <a:t>Аменхотепа</a:t>
            </a:r>
            <a:r>
              <a:rPr lang="en-US" sz="2000" dirty="0"/>
              <a:t> IV. </a:t>
            </a:r>
            <a:endParaRPr lang="ru-RU" sz="2000" dirty="0"/>
          </a:p>
          <a:p>
            <a:pPr indent="-228600">
              <a:spcAft>
                <a:spcPts val="600"/>
              </a:spcAft>
              <a:buFont typeface="Arial" panose="020B0604020202020204" pitchFamily="34" charset="0"/>
              <a:buChar char="•"/>
            </a:pPr>
            <a:r>
              <a:rPr lang="en-US" sz="2000" dirty="0" err="1"/>
              <a:t>Бурное</a:t>
            </a:r>
            <a:r>
              <a:rPr lang="en-US" sz="2000" dirty="0"/>
              <a:t> </a:t>
            </a:r>
            <a:r>
              <a:rPr lang="en-US" sz="2000" dirty="0" err="1"/>
              <a:t>развитие</a:t>
            </a:r>
            <a:r>
              <a:rPr lang="en-US" sz="2000" dirty="0"/>
              <a:t> </a:t>
            </a:r>
            <a:r>
              <a:rPr lang="en-US" sz="2000" dirty="0" err="1"/>
              <a:t>переводческой</a:t>
            </a:r>
            <a:r>
              <a:rPr lang="en-US" sz="2000" dirty="0"/>
              <a:t> </a:t>
            </a:r>
            <a:r>
              <a:rPr lang="en-US" sz="2000" dirty="0" err="1"/>
              <a:t>работы</a:t>
            </a:r>
            <a:r>
              <a:rPr lang="en-US" sz="2000" dirty="0"/>
              <a:t> </a:t>
            </a:r>
            <a:r>
              <a:rPr lang="en-US" sz="2000" dirty="0" err="1"/>
              <a:t>пришлось</a:t>
            </a:r>
            <a:r>
              <a:rPr lang="en-US" sz="2000" dirty="0"/>
              <a:t> </a:t>
            </a:r>
            <a:r>
              <a:rPr lang="en-US" sz="2000" dirty="0" err="1"/>
              <a:t>на</a:t>
            </a:r>
            <a:r>
              <a:rPr lang="en-US" sz="2000" dirty="0"/>
              <a:t> </a:t>
            </a:r>
            <a:r>
              <a:rPr lang="en-US" sz="2000" dirty="0" err="1"/>
              <a:t>времена</a:t>
            </a:r>
            <a:r>
              <a:rPr lang="en-US" sz="2000" dirty="0"/>
              <a:t> </a:t>
            </a:r>
            <a:r>
              <a:rPr lang="en-US" sz="2000" dirty="0" err="1"/>
              <a:t>правления</a:t>
            </a:r>
            <a:r>
              <a:rPr lang="en-US" sz="2000" dirty="0"/>
              <a:t> </a:t>
            </a:r>
            <a:r>
              <a:rPr lang="en-US" sz="2000" dirty="0" err="1"/>
              <a:t>Рамсеса</a:t>
            </a:r>
            <a:r>
              <a:rPr lang="en-US" sz="2000" dirty="0"/>
              <a:t> II. </a:t>
            </a:r>
            <a:endParaRPr lang="ru-RU" sz="2000" dirty="0"/>
          </a:p>
          <a:p>
            <a:pPr indent="-228600">
              <a:spcAft>
                <a:spcPts val="600"/>
              </a:spcAft>
              <a:buFont typeface="Arial" panose="020B0604020202020204" pitchFamily="34" charset="0"/>
              <a:buChar char="•"/>
            </a:pPr>
            <a:r>
              <a:rPr lang="en-US" sz="2000" dirty="0"/>
              <a:t>В </a:t>
            </a:r>
            <a:r>
              <a:rPr lang="en-US" sz="2000" dirty="0" err="1"/>
              <a:t>древних</a:t>
            </a:r>
            <a:r>
              <a:rPr lang="en-US" sz="2000" dirty="0"/>
              <a:t> </a:t>
            </a:r>
            <a:r>
              <a:rPr lang="en-US" sz="2000" dirty="0" err="1"/>
              <a:t>источниках</a:t>
            </a:r>
            <a:r>
              <a:rPr lang="en-US" sz="2000" dirty="0"/>
              <a:t> </a:t>
            </a:r>
            <a:r>
              <a:rPr lang="en-US" sz="2000" dirty="0" err="1"/>
              <a:t>часто</a:t>
            </a:r>
            <a:r>
              <a:rPr lang="en-US" sz="2000" dirty="0"/>
              <a:t> </a:t>
            </a:r>
            <a:r>
              <a:rPr lang="en-US" sz="2000" dirty="0" err="1"/>
              <a:t>фигурирует</a:t>
            </a:r>
            <a:r>
              <a:rPr lang="en-US" sz="2000" dirty="0"/>
              <a:t> </a:t>
            </a:r>
            <a:r>
              <a:rPr lang="en-US" sz="2000" dirty="0" err="1"/>
              <a:t>имя</a:t>
            </a:r>
            <a:r>
              <a:rPr lang="en-US" sz="2000" dirty="0"/>
              <a:t> </a:t>
            </a:r>
            <a:r>
              <a:rPr lang="en-US" sz="2000" dirty="0" err="1"/>
              <a:t>Анхурмес</a:t>
            </a:r>
            <a:r>
              <a:rPr lang="en-US" sz="2000" dirty="0"/>
              <a:t>. </a:t>
            </a:r>
            <a:r>
              <a:rPr lang="en-US" sz="2000" dirty="0" err="1"/>
              <a:t>Верховный</a:t>
            </a:r>
            <a:r>
              <a:rPr lang="en-US" sz="2000" dirty="0"/>
              <a:t> </a:t>
            </a:r>
            <a:r>
              <a:rPr lang="en-US" sz="2000" dirty="0" err="1"/>
              <a:t>жрец</a:t>
            </a:r>
            <a:r>
              <a:rPr lang="en-US" sz="2000" dirty="0"/>
              <a:t>, </a:t>
            </a:r>
            <a:r>
              <a:rPr lang="en-US" sz="2000" dirty="0" err="1"/>
              <a:t>проживающий</a:t>
            </a:r>
            <a:r>
              <a:rPr lang="en-US" sz="2000" dirty="0"/>
              <a:t> в </a:t>
            </a:r>
            <a:r>
              <a:rPr lang="en-US" sz="2000" dirty="0" err="1"/>
              <a:t>Тинисе</a:t>
            </a:r>
            <a:r>
              <a:rPr lang="en-US" sz="2000" dirty="0"/>
              <a:t>, </a:t>
            </a:r>
            <a:r>
              <a:rPr lang="en-US" sz="2000" dirty="0" err="1"/>
              <a:t>стал</a:t>
            </a:r>
            <a:r>
              <a:rPr lang="en-US" sz="2000" dirty="0"/>
              <a:t> </a:t>
            </a:r>
            <a:r>
              <a:rPr lang="en-US" sz="2000" dirty="0" err="1"/>
              <a:t>первым</a:t>
            </a:r>
            <a:r>
              <a:rPr lang="en-US" sz="2000" dirty="0"/>
              <a:t> в </a:t>
            </a:r>
            <a:r>
              <a:rPr lang="en-US" sz="2000" dirty="0" err="1"/>
              <a:t>мировой</a:t>
            </a:r>
            <a:r>
              <a:rPr lang="en-US" sz="2000" dirty="0"/>
              <a:t> </a:t>
            </a:r>
            <a:r>
              <a:rPr lang="en-US" sz="2000" dirty="0" err="1"/>
              <a:t>истории</a:t>
            </a:r>
            <a:r>
              <a:rPr lang="en-US" sz="2000" dirty="0"/>
              <a:t> </a:t>
            </a:r>
            <a:r>
              <a:rPr lang="en-US" sz="2000" dirty="0" err="1"/>
              <a:t>официальным</a:t>
            </a:r>
            <a:r>
              <a:rPr lang="en-US" sz="2000" dirty="0"/>
              <a:t> </a:t>
            </a:r>
            <a:r>
              <a:rPr lang="en-US" sz="2000" dirty="0" err="1"/>
              <a:t>интерпретатором</a:t>
            </a:r>
            <a:r>
              <a:rPr lang="en-US" sz="2000" dirty="0"/>
              <a:t>.</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36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603581-8AB6-E24A-57FD-F7D781206F04}"/>
              </a:ext>
            </a:extLst>
          </p:cNvPr>
          <p:cNvSpPr txBox="1"/>
          <p:nvPr/>
        </p:nvSpPr>
        <p:spPr>
          <a:xfrm>
            <a:off x="334107" y="766732"/>
            <a:ext cx="6619351" cy="5324535"/>
          </a:xfrm>
          <a:prstGeom prst="rect">
            <a:avLst/>
          </a:prstGeom>
          <a:noFill/>
        </p:spPr>
        <p:txBody>
          <a:bodyPr wrap="square">
            <a:spAutoFit/>
          </a:bodyPr>
          <a:lstStyle/>
          <a:p>
            <a:r>
              <a:rPr lang="ru-RU" sz="2000" dirty="0"/>
              <a:t>Древний Рим (7 в. до н.э. – 5 в. н.э.)</a:t>
            </a:r>
          </a:p>
          <a:p>
            <a:r>
              <a:rPr lang="ru-RU" sz="2000" dirty="0"/>
              <a:t>Первым древнеримским письменным переводчиком называют Ливия Андроника (</a:t>
            </a:r>
            <a:r>
              <a:rPr lang="ru-RU" sz="2000" dirty="0" err="1"/>
              <a:t>Livius</a:t>
            </a:r>
            <a:r>
              <a:rPr lang="ru-RU" sz="2000" dirty="0"/>
              <a:t> </a:t>
            </a:r>
            <a:r>
              <a:rPr lang="ru-RU" sz="2000" dirty="0" err="1"/>
              <a:t>Andronicus</a:t>
            </a:r>
            <a:r>
              <a:rPr lang="ru-RU" sz="2000" dirty="0"/>
              <a:t>; родился во 1-й половине III в. до н.э., умер не ранее 207 г.).</a:t>
            </a:r>
          </a:p>
          <a:p>
            <a:endParaRPr lang="ru-RU" sz="2000" dirty="0"/>
          </a:p>
          <a:p>
            <a:r>
              <a:rPr lang="ru-RU" sz="2000" dirty="0"/>
              <a:t>Свои трагедии и комедии Ливий писал на сюжеты из древнегреческой мифологии — «Ахилл», «</a:t>
            </a:r>
            <a:r>
              <a:rPr lang="ru-RU" sz="2000" dirty="0" err="1"/>
              <a:t>Эгист</a:t>
            </a:r>
            <a:r>
              <a:rPr lang="ru-RU" sz="2000" dirty="0"/>
              <a:t>», «Аякс» и др. Перевел на латинский язык «Одиссею» </a:t>
            </a:r>
            <a:r>
              <a:rPr lang="ru-RU" sz="2000" dirty="0" err="1"/>
              <a:t>сатурнийским</a:t>
            </a:r>
            <a:r>
              <a:rPr lang="ru-RU" sz="2000" dirty="0"/>
              <a:t> стихом. Сохранилось около 60 фрагментов его поэзии и фрагменты перевода «Одиссеи». </a:t>
            </a:r>
          </a:p>
          <a:p>
            <a:r>
              <a:rPr lang="ru-RU" sz="2000" dirty="0"/>
              <a:t>Заложил основы римской поэзии своим переводом «Одиссеи» Гомера на латинский язык. </a:t>
            </a:r>
          </a:p>
          <a:p>
            <a:r>
              <a:rPr lang="ru-RU" sz="2000" dirty="0"/>
              <a:t>«Одиссея» Гомера в переводе Андроника на протяжении 200 лет была обязательным чтением римских школьников.</a:t>
            </a:r>
          </a:p>
        </p:txBody>
      </p:sp>
      <p:pic>
        <p:nvPicPr>
          <p:cNvPr id="9" name="Рисунок 8">
            <a:extLst>
              <a:ext uri="{FF2B5EF4-FFF2-40B4-BE49-F238E27FC236}">
                <a16:creationId xmlns:a16="http://schemas.microsoft.com/office/drawing/2014/main" id="{5B6502F8-3C9E-6AFC-A6C6-F744CE992B74}"/>
              </a:ext>
            </a:extLst>
          </p:cNvPr>
          <p:cNvPicPr>
            <a:picLocks noChangeAspect="1"/>
          </p:cNvPicPr>
          <p:nvPr/>
        </p:nvPicPr>
        <p:blipFill>
          <a:blip r:embed="rId2"/>
          <a:stretch>
            <a:fillRect/>
          </a:stretch>
        </p:blipFill>
        <p:spPr>
          <a:xfrm>
            <a:off x="7446613" y="1120676"/>
            <a:ext cx="3990975" cy="4267200"/>
          </a:xfrm>
          <a:prstGeom prst="rect">
            <a:avLst/>
          </a:prstGeom>
        </p:spPr>
      </p:pic>
    </p:spTree>
    <p:extLst>
      <p:ext uri="{BB962C8B-B14F-4D97-AF65-F5344CB8AC3E}">
        <p14:creationId xmlns:p14="http://schemas.microsoft.com/office/powerpoint/2010/main" val="1087732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D7BA84-D29E-D5D1-F4C6-8F7E63450446}"/>
              </a:ext>
            </a:extLst>
          </p:cNvPr>
          <p:cNvSpPr txBox="1"/>
          <p:nvPr/>
        </p:nvSpPr>
        <p:spPr>
          <a:xfrm>
            <a:off x="278004" y="797245"/>
            <a:ext cx="8980296" cy="5355312"/>
          </a:xfrm>
          <a:prstGeom prst="rect">
            <a:avLst/>
          </a:prstGeom>
          <a:noFill/>
        </p:spPr>
        <p:txBody>
          <a:bodyPr wrap="square">
            <a:spAutoFit/>
          </a:bodyPr>
          <a:lstStyle/>
          <a:p>
            <a:pPr algn="l"/>
            <a:r>
              <a:rPr lang="ru-RU" dirty="0"/>
              <a:t>Марк Туллий Цицерон.  </a:t>
            </a:r>
          </a:p>
          <a:p>
            <a:pPr algn="l"/>
            <a:r>
              <a:rPr lang="ru-RU" dirty="0"/>
              <a:t>(106 года до н. э.— убит 7 декабря 43 года до н. э.) — римский государственный и политический деятель республиканского периода, оратор, философ, учёный. Одна из величайших фигур в истории западной цивилизации. Его произведения уже в античную эпоху получили репутацию эталонных с точки зрения стиля. </a:t>
            </a:r>
          </a:p>
          <a:p>
            <a:pPr algn="l"/>
            <a:endParaRPr lang="ru-RU" dirty="0"/>
          </a:p>
          <a:p>
            <a:pPr marL="285750" indent="-285750" algn="l">
              <a:buFont typeface="Wingdings" panose="05000000000000000000" pitchFamily="2" charset="2"/>
              <a:buChar char="ü"/>
            </a:pPr>
            <a:r>
              <a:rPr lang="ru-RU" dirty="0"/>
              <a:t>Письма Цицерона стали основой для европейской эпистолярной культуры; </a:t>
            </a:r>
          </a:p>
          <a:p>
            <a:pPr marL="285750" indent="-285750" algn="l">
              <a:buFont typeface="Wingdings" panose="05000000000000000000" pitchFamily="2" charset="2"/>
              <a:buChar char="ü"/>
            </a:pPr>
            <a:r>
              <a:rPr lang="ru-RU" dirty="0"/>
              <a:t>Речи, в первую очередь </a:t>
            </a:r>
            <a:r>
              <a:rPr lang="ru-RU" dirty="0" err="1"/>
              <a:t>катилинарии</a:t>
            </a:r>
            <a:r>
              <a:rPr lang="ru-RU" dirty="0"/>
              <a:t>, принадлежат к числу самых выдающихся образцов жанра. </a:t>
            </a:r>
          </a:p>
          <a:p>
            <a:pPr marL="285750" indent="-285750" algn="l">
              <a:buFont typeface="Wingdings" panose="05000000000000000000" pitchFamily="2" charset="2"/>
              <a:buChar char="ü"/>
            </a:pPr>
            <a:r>
              <a:rPr lang="ru-RU" dirty="0"/>
              <a:t>Философские трактаты Цицерона - уникальное по охвату изложение всей древнегреческой философии.</a:t>
            </a:r>
          </a:p>
          <a:p>
            <a:pPr algn="l"/>
            <a:endParaRPr lang="ru-RU" dirty="0"/>
          </a:p>
          <a:p>
            <a:pPr algn="l"/>
            <a:endParaRPr lang="ru-RU" dirty="0"/>
          </a:p>
          <a:p>
            <a:pPr algn="l"/>
            <a:r>
              <a:rPr lang="ru-RU" dirty="0"/>
              <a:t>«Пословный перевод влечёт за собой оскудение оригинала».</a:t>
            </a:r>
          </a:p>
          <a:p>
            <a:pPr algn="l"/>
            <a:r>
              <a:rPr lang="ru-RU" dirty="0"/>
              <a:t>Цицерон считал, что принцип любого перевода не кроется в точности текста, а должен обогащаться лексически и стилистически. Самое важное при этом — эстетические критерии.</a:t>
            </a:r>
          </a:p>
          <a:p>
            <a:pPr algn="l"/>
            <a:endParaRPr lang="ru-RU" dirty="0"/>
          </a:p>
          <a:p>
            <a:pPr algn="l"/>
            <a:r>
              <a:rPr lang="ru-RU" dirty="0"/>
              <a:t>Вольный перевод.</a:t>
            </a:r>
          </a:p>
        </p:txBody>
      </p:sp>
      <p:pic>
        <p:nvPicPr>
          <p:cNvPr id="5" name="Рисунок 4">
            <a:extLst>
              <a:ext uri="{FF2B5EF4-FFF2-40B4-BE49-F238E27FC236}">
                <a16:creationId xmlns:a16="http://schemas.microsoft.com/office/drawing/2014/main" id="{289F3666-D7B5-082B-C438-F1BCF25D49F7}"/>
              </a:ext>
            </a:extLst>
          </p:cNvPr>
          <p:cNvPicPr>
            <a:picLocks noChangeAspect="1"/>
          </p:cNvPicPr>
          <p:nvPr/>
        </p:nvPicPr>
        <p:blipFill>
          <a:blip r:embed="rId2"/>
          <a:stretch>
            <a:fillRect/>
          </a:stretch>
        </p:blipFill>
        <p:spPr>
          <a:xfrm>
            <a:off x="9258300" y="1007152"/>
            <a:ext cx="2933700" cy="4381500"/>
          </a:xfrm>
          <a:prstGeom prst="rect">
            <a:avLst/>
          </a:prstGeom>
        </p:spPr>
      </p:pic>
    </p:spTree>
    <p:extLst>
      <p:ext uri="{BB962C8B-B14F-4D97-AF65-F5344CB8AC3E}">
        <p14:creationId xmlns:p14="http://schemas.microsoft.com/office/powerpoint/2010/main" val="436647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31341-E42A-B982-8EE7-89F6D4746AFB}"/>
              </a:ext>
            </a:extLst>
          </p:cNvPr>
          <p:cNvSpPr txBox="1"/>
          <p:nvPr/>
        </p:nvSpPr>
        <p:spPr>
          <a:xfrm>
            <a:off x="643095" y="793819"/>
            <a:ext cx="9083710" cy="4801314"/>
          </a:xfrm>
          <a:prstGeom prst="rect">
            <a:avLst/>
          </a:prstGeom>
          <a:noFill/>
        </p:spPr>
        <p:txBody>
          <a:bodyPr wrap="square" rtlCol="0">
            <a:spAutoFit/>
          </a:bodyPr>
          <a:lstStyle/>
          <a:p>
            <a:r>
              <a:rPr lang="ru-RU" dirty="0"/>
              <a:t>Буквализм</a:t>
            </a:r>
          </a:p>
          <a:p>
            <a:r>
              <a:rPr lang="ru-RU" dirty="0"/>
              <a:t>Переводы Библии</a:t>
            </a:r>
          </a:p>
          <a:p>
            <a:endParaRPr lang="ru-RU" dirty="0"/>
          </a:p>
          <a:p>
            <a:r>
              <a:rPr lang="ru-RU" dirty="0"/>
              <a:t>Одним из древнейших переводов Ветхого Завета считается греческий (точнее, диалект древнегреческого — койне). Он был выполнен в III—I веках до н. э. в Александрии и известен под названием Септуагинта.</a:t>
            </a:r>
          </a:p>
          <a:p>
            <a:endParaRPr lang="ru-RU" dirty="0"/>
          </a:p>
          <a:p>
            <a:pPr marL="285750" indent="-285750">
              <a:buFont typeface="Wingdings" panose="05000000000000000000" pitchFamily="2" charset="2"/>
              <a:buChar char="ü"/>
            </a:pPr>
            <a:r>
              <a:rPr lang="ru-RU" dirty="0"/>
              <a:t>Иудейская община постановила, что перевод должен являться неизменным до буквы, а на пытающихся его изменить накладывалось проклятие;</a:t>
            </a:r>
          </a:p>
          <a:p>
            <a:pPr marL="285750" indent="-285750">
              <a:buFont typeface="Wingdings" panose="05000000000000000000" pitchFamily="2" charset="2"/>
              <a:buChar char="ü"/>
            </a:pPr>
            <a:endParaRPr lang="ru-RU" dirty="0"/>
          </a:p>
          <a:p>
            <a:pPr marL="285750" indent="-285750">
              <a:buFont typeface="Wingdings" panose="05000000000000000000" pitchFamily="2" charset="2"/>
              <a:buChar char="ü"/>
            </a:pPr>
            <a:r>
              <a:rPr lang="ru-RU" dirty="0"/>
              <a:t>Текст для перевода был доставлен из Иерусалима, переводчиками выступили 72 приехавших из Палестины старца — по шестеро от каждого из колен Израилевых;</a:t>
            </a:r>
          </a:p>
          <a:p>
            <a:pPr marL="285750" indent="-285750">
              <a:buFont typeface="Wingdings" panose="05000000000000000000" pitchFamily="2" charset="2"/>
              <a:buChar char="ü"/>
            </a:pPr>
            <a:endParaRPr lang="ru-RU" dirty="0"/>
          </a:p>
          <a:p>
            <a:pPr marL="285750" indent="-285750">
              <a:buFont typeface="Wingdings" panose="05000000000000000000" pitchFamily="2" charset="2"/>
              <a:buChar char="ü"/>
            </a:pPr>
            <a:r>
              <a:rPr lang="ru-RU" dirty="0"/>
              <a:t>Перевод выполнялся всеми переводчиками совместно на общем собрании (др.-греч. </a:t>
            </a:r>
            <a:r>
              <a:rPr lang="ru-RU" dirty="0" err="1"/>
              <a:t>συνέδριον</a:t>
            </a:r>
            <a:r>
              <a:rPr lang="ru-RU" dirty="0"/>
              <a:t>), причём каждый согласовывал свой труд с остальными</a:t>
            </a:r>
          </a:p>
          <a:p>
            <a:endParaRPr lang="ru-RU" dirty="0"/>
          </a:p>
        </p:txBody>
      </p:sp>
      <p:pic>
        <p:nvPicPr>
          <p:cNvPr id="4" name="Рисунок 3">
            <a:extLst>
              <a:ext uri="{FF2B5EF4-FFF2-40B4-BE49-F238E27FC236}">
                <a16:creationId xmlns:a16="http://schemas.microsoft.com/office/drawing/2014/main" id="{12706ACA-7B5D-2070-912B-D7A8979709E9}"/>
              </a:ext>
            </a:extLst>
          </p:cNvPr>
          <p:cNvPicPr>
            <a:picLocks noChangeAspect="1"/>
          </p:cNvPicPr>
          <p:nvPr/>
        </p:nvPicPr>
        <p:blipFill>
          <a:blip r:embed="rId2"/>
          <a:stretch>
            <a:fillRect/>
          </a:stretch>
        </p:blipFill>
        <p:spPr>
          <a:xfrm>
            <a:off x="9629708" y="0"/>
            <a:ext cx="2739775" cy="6858000"/>
          </a:xfrm>
          <a:prstGeom prst="rect">
            <a:avLst/>
          </a:prstGeom>
        </p:spPr>
      </p:pic>
    </p:spTree>
    <p:extLst>
      <p:ext uri="{BB962C8B-B14F-4D97-AF65-F5344CB8AC3E}">
        <p14:creationId xmlns:p14="http://schemas.microsoft.com/office/powerpoint/2010/main" val="3817112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31341-E42A-B982-8EE7-89F6D4746AFB}"/>
              </a:ext>
            </a:extLst>
          </p:cNvPr>
          <p:cNvSpPr txBox="1"/>
          <p:nvPr/>
        </p:nvSpPr>
        <p:spPr>
          <a:xfrm>
            <a:off x="482322" y="1075173"/>
            <a:ext cx="7023797" cy="44012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ru-RU" sz="2000" dirty="0"/>
              <a:t>Самый ранний из известных латинских переводов называется </a:t>
            </a:r>
            <a:r>
              <a:rPr lang="ru-RU" sz="2000" dirty="0" err="1"/>
              <a:t>Vetus</a:t>
            </a:r>
            <a:r>
              <a:rPr lang="ru-RU" sz="2000" dirty="0"/>
              <a:t> </a:t>
            </a:r>
            <a:r>
              <a:rPr lang="ru-RU" sz="2000" dirty="0" err="1"/>
              <a:t>Latina</a:t>
            </a:r>
            <a:r>
              <a:rPr lang="ru-RU" sz="2000" dirty="0"/>
              <a:t> (то есть «древняя латинская (Библия)»), или </a:t>
            </a:r>
            <a:r>
              <a:rPr lang="ru-RU" sz="2000" dirty="0" err="1"/>
              <a:t>Itala</a:t>
            </a:r>
            <a:r>
              <a:rPr lang="ru-RU" sz="2000" dirty="0"/>
              <a:t> («италийская (Библия)»). При переводе Ветхого Завета её создатели целиком основывались на Септуагинте. Древнейшие её рукописи датируются IV—V веками. </a:t>
            </a:r>
          </a:p>
          <a:p>
            <a:endParaRPr lang="ru-RU" sz="2000" dirty="0"/>
          </a:p>
          <a:p>
            <a:r>
              <a:rPr lang="ru-RU" sz="2000" dirty="0"/>
              <a:t>В конце IV — начале V веков блаженный Иероним </a:t>
            </a:r>
            <a:r>
              <a:rPr lang="ru-RU" sz="2000" dirty="0" err="1"/>
              <a:t>Стридонский</a:t>
            </a:r>
            <a:r>
              <a:rPr lang="ru-RU" sz="2000" dirty="0"/>
              <a:t> сделал перевод Библии на латинский. </a:t>
            </a:r>
          </a:p>
          <a:p>
            <a:r>
              <a:rPr lang="ru-RU" sz="2000" dirty="0" err="1"/>
              <a:t>Вульга́та</a:t>
            </a:r>
            <a:r>
              <a:rPr lang="ru-RU" sz="2000" dirty="0"/>
              <a:t> (от лат. </a:t>
            </a:r>
            <a:r>
              <a:rPr lang="ru-RU" sz="2000" dirty="0" err="1"/>
              <a:t>Biblia</a:t>
            </a:r>
            <a:r>
              <a:rPr lang="ru-RU" sz="2000" dirty="0"/>
              <a:t> </a:t>
            </a:r>
            <a:r>
              <a:rPr lang="ru-RU" sz="2000" dirty="0" err="1"/>
              <a:t>Vulgata</a:t>
            </a:r>
            <a:r>
              <a:rPr lang="ru-RU" sz="2000" dirty="0"/>
              <a:t> — «Общепринятая Библия»)</a:t>
            </a:r>
          </a:p>
          <a:p>
            <a:endParaRPr lang="ru-RU" sz="2000" dirty="0"/>
          </a:p>
          <a:p>
            <a:r>
              <a:rPr lang="ru-RU" sz="2000" dirty="0"/>
              <a:t>Ветхий Завет Иероним переводил с древнееврейского языка, но с использованием древнегреческих текстов</a:t>
            </a:r>
          </a:p>
        </p:txBody>
      </p:sp>
      <p:pic>
        <p:nvPicPr>
          <p:cNvPr id="4" name="Рисунок 3">
            <a:extLst>
              <a:ext uri="{FF2B5EF4-FFF2-40B4-BE49-F238E27FC236}">
                <a16:creationId xmlns:a16="http://schemas.microsoft.com/office/drawing/2014/main" id="{23EDFCB8-931F-04B0-B256-64166CF6322F}"/>
              </a:ext>
            </a:extLst>
          </p:cNvPr>
          <p:cNvPicPr>
            <a:picLocks noChangeAspect="1"/>
          </p:cNvPicPr>
          <p:nvPr/>
        </p:nvPicPr>
        <p:blipFill>
          <a:blip r:embed="rId2"/>
          <a:stretch>
            <a:fillRect/>
          </a:stretch>
        </p:blipFill>
        <p:spPr>
          <a:xfrm>
            <a:off x="8197800" y="0"/>
            <a:ext cx="4076241" cy="6858000"/>
          </a:xfrm>
          <a:prstGeom prst="rect">
            <a:avLst/>
          </a:prstGeom>
        </p:spPr>
      </p:pic>
    </p:spTree>
    <p:extLst>
      <p:ext uri="{BB962C8B-B14F-4D97-AF65-F5344CB8AC3E}">
        <p14:creationId xmlns:p14="http://schemas.microsoft.com/office/powerpoint/2010/main" val="3078785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2947B1-F76B-FCE7-37B9-A3696DD0C240}"/>
              </a:ext>
            </a:extLst>
          </p:cNvPr>
          <p:cNvSpPr txBox="1"/>
          <p:nvPr/>
        </p:nvSpPr>
        <p:spPr>
          <a:xfrm>
            <a:off x="504930" y="826032"/>
            <a:ext cx="6094324" cy="1631216"/>
          </a:xfrm>
          <a:prstGeom prst="rect">
            <a:avLst/>
          </a:prstGeom>
          <a:noFill/>
        </p:spPr>
        <p:txBody>
          <a:bodyPr wrap="square">
            <a:spAutoFit/>
          </a:bodyPr>
          <a:lstStyle/>
          <a:p>
            <a:r>
              <a:rPr lang="ru-RU" sz="2000" dirty="0" err="1"/>
              <a:t>Софро́ний</a:t>
            </a:r>
            <a:r>
              <a:rPr lang="ru-RU" sz="2000" dirty="0"/>
              <a:t> </a:t>
            </a:r>
            <a:r>
              <a:rPr lang="ru-RU" sz="2000" dirty="0" err="1"/>
              <a:t>Евсе́вий</a:t>
            </a:r>
            <a:r>
              <a:rPr lang="ru-RU" sz="2000" dirty="0"/>
              <a:t> </a:t>
            </a:r>
            <a:r>
              <a:rPr lang="ru-RU" sz="2000" dirty="0" err="1"/>
              <a:t>Иерони́м</a:t>
            </a:r>
            <a:r>
              <a:rPr lang="ru-RU" sz="2000" dirty="0"/>
              <a:t> (около 345 или 347, </a:t>
            </a:r>
            <a:r>
              <a:rPr lang="ru-RU" sz="2000" dirty="0" err="1"/>
              <a:t>Стридон</a:t>
            </a:r>
            <a:r>
              <a:rPr lang="ru-RU" sz="2000" dirty="0"/>
              <a:t>, Далмация — 30 сентября 419 или 420, Вифлеем) — иллирийский церковный писатель, аскет, создатель канонического латинского текста Библии.</a:t>
            </a:r>
          </a:p>
        </p:txBody>
      </p:sp>
      <p:pic>
        <p:nvPicPr>
          <p:cNvPr id="5" name="Рисунок 4">
            <a:extLst>
              <a:ext uri="{FF2B5EF4-FFF2-40B4-BE49-F238E27FC236}">
                <a16:creationId xmlns:a16="http://schemas.microsoft.com/office/drawing/2014/main" id="{984F4F81-615C-CB2A-1C1E-33EF86D36CAC}"/>
              </a:ext>
            </a:extLst>
          </p:cNvPr>
          <p:cNvPicPr>
            <a:picLocks noChangeAspect="1"/>
          </p:cNvPicPr>
          <p:nvPr/>
        </p:nvPicPr>
        <p:blipFill>
          <a:blip r:embed="rId2"/>
          <a:stretch>
            <a:fillRect/>
          </a:stretch>
        </p:blipFill>
        <p:spPr>
          <a:xfrm>
            <a:off x="6953458" y="698517"/>
            <a:ext cx="5238541" cy="3118179"/>
          </a:xfrm>
          <a:prstGeom prst="rect">
            <a:avLst/>
          </a:prstGeom>
        </p:spPr>
      </p:pic>
      <p:sp>
        <p:nvSpPr>
          <p:cNvPr id="7" name="TextBox 6">
            <a:extLst>
              <a:ext uri="{FF2B5EF4-FFF2-40B4-BE49-F238E27FC236}">
                <a16:creationId xmlns:a16="http://schemas.microsoft.com/office/drawing/2014/main" id="{A968BBD0-FF67-FE64-26CA-D61B68BE2170}"/>
              </a:ext>
            </a:extLst>
          </p:cNvPr>
          <p:cNvSpPr txBox="1"/>
          <p:nvPr/>
        </p:nvSpPr>
        <p:spPr>
          <a:xfrm>
            <a:off x="6785149" y="3962457"/>
            <a:ext cx="6094324" cy="307777"/>
          </a:xfrm>
          <a:prstGeom prst="rect">
            <a:avLst/>
          </a:prstGeom>
          <a:noFill/>
        </p:spPr>
        <p:txBody>
          <a:bodyPr wrap="square">
            <a:spAutoFit/>
          </a:bodyPr>
          <a:lstStyle/>
          <a:p>
            <a:r>
              <a:rPr lang="ru-RU" sz="1400" dirty="0"/>
              <a:t>«Сцены из жизни святого Иеронима». </a:t>
            </a:r>
            <a:r>
              <a:rPr lang="ru-RU" sz="1400" dirty="0" err="1"/>
              <a:t>Сано</a:t>
            </a:r>
            <a:r>
              <a:rPr lang="ru-RU" sz="1400" dirty="0"/>
              <a:t> ди Пьетро. 1444</a:t>
            </a:r>
          </a:p>
        </p:txBody>
      </p:sp>
      <p:sp>
        <p:nvSpPr>
          <p:cNvPr id="9" name="TextBox 8">
            <a:extLst>
              <a:ext uri="{FF2B5EF4-FFF2-40B4-BE49-F238E27FC236}">
                <a16:creationId xmlns:a16="http://schemas.microsoft.com/office/drawing/2014/main" id="{0F69CF11-17B8-17C9-67D1-84BCE2B04786}"/>
              </a:ext>
            </a:extLst>
          </p:cNvPr>
          <p:cNvSpPr txBox="1"/>
          <p:nvPr/>
        </p:nvSpPr>
        <p:spPr>
          <a:xfrm>
            <a:off x="344157" y="3001088"/>
            <a:ext cx="6440992" cy="163121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sz="2000" dirty="0"/>
              <a:t>«В переводе с греческого, кроме Священного Писания, в котором и расположение слов есть тайна» необходимо передавать «не слово в слово, а мысль в мысль» (лат. </a:t>
            </a:r>
            <a:r>
              <a:rPr lang="ru-RU" sz="2000" dirty="0" err="1"/>
              <a:t>non</a:t>
            </a:r>
            <a:r>
              <a:rPr lang="ru-RU" sz="2000" dirty="0"/>
              <a:t> </a:t>
            </a:r>
            <a:r>
              <a:rPr lang="ru-RU" sz="2000" dirty="0" err="1"/>
              <a:t>verbum</a:t>
            </a:r>
            <a:r>
              <a:rPr lang="ru-RU" sz="2000" dirty="0"/>
              <a:t> </a:t>
            </a:r>
            <a:r>
              <a:rPr lang="ru-RU" sz="2000" dirty="0" err="1"/>
              <a:t>de</a:t>
            </a:r>
            <a:r>
              <a:rPr lang="ru-RU" sz="2000" dirty="0"/>
              <a:t> </a:t>
            </a:r>
            <a:r>
              <a:rPr lang="ru-RU" sz="2000" dirty="0" err="1"/>
              <a:t>verbo</a:t>
            </a:r>
            <a:r>
              <a:rPr lang="ru-RU" sz="2000" dirty="0"/>
              <a:t>, </a:t>
            </a:r>
            <a:r>
              <a:rPr lang="ru-RU" sz="2000" dirty="0" err="1"/>
              <a:t>sed</a:t>
            </a:r>
            <a:r>
              <a:rPr lang="ru-RU" sz="2000" dirty="0"/>
              <a:t> </a:t>
            </a:r>
            <a:r>
              <a:rPr lang="ru-RU" sz="2000" dirty="0" err="1"/>
              <a:t>sensum</a:t>
            </a:r>
            <a:r>
              <a:rPr lang="ru-RU" sz="2000" dirty="0"/>
              <a:t> </a:t>
            </a:r>
            <a:r>
              <a:rPr lang="ru-RU" sz="2000" dirty="0" err="1"/>
              <a:t>de</a:t>
            </a:r>
            <a:r>
              <a:rPr lang="ru-RU" sz="2000" dirty="0"/>
              <a:t> </a:t>
            </a:r>
            <a:r>
              <a:rPr lang="ru-RU" sz="2000" dirty="0" err="1"/>
              <a:t>sensu</a:t>
            </a:r>
            <a:r>
              <a:rPr lang="ru-RU" sz="2000" dirty="0"/>
              <a:t>).</a:t>
            </a:r>
          </a:p>
        </p:txBody>
      </p:sp>
    </p:spTree>
    <p:extLst>
      <p:ext uri="{BB962C8B-B14F-4D97-AF65-F5344CB8AC3E}">
        <p14:creationId xmlns:p14="http://schemas.microsoft.com/office/powerpoint/2010/main" val="168121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B4F0BA-2F18-F959-12CF-70DAAC1FD2EF}"/>
              </a:ext>
            </a:extLst>
          </p:cNvPr>
          <p:cNvSpPr txBox="1"/>
          <p:nvPr/>
        </p:nvSpPr>
        <p:spPr>
          <a:xfrm>
            <a:off x="286378" y="966210"/>
            <a:ext cx="11619244" cy="4708981"/>
          </a:xfrm>
          <a:prstGeom prst="rect">
            <a:avLst/>
          </a:prstGeom>
          <a:noFill/>
        </p:spPr>
        <p:txBody>
          <a:bodyPr wrap="square">
            <a:spAutoFit/>
          </a:bodyPr>
          <a:lstStyle/>
          <a:p>
            <a:r>
              <a:rPr lang="ru-RU" sz="2000" dirty="0"/>
              <a:t>Средневековье</a:t>
            </a:r>
          </a:p>
          <a:p>
            <a:endParaRPr lang="ru-RU" sz="2000" dirty="0"/>
          </a:p>
          <a:p>
            <a:pPr marL="285750" indent="-285750">
              <a:buFont typeface="Wingdings" panose="05000000000000000000" pitchFamily="2" charset="2"/>
              <a:buChar char="ü"/>
            </a:pPr>
            <a:r>
              <a:rPr lang="ru-RU" sz="2000" dirty="0"/>
              <a:t>продолжают переводить библейские трактаты;</a:t>
            </a:r>
          </a:p>
          <a:p>
            <a:pPr marL="285750" indent="-285750">
              <a:buFont typeface="Wingdings" panose="05000000000000000000" pitchFamily="2" charset="2"/>
              <a:buChar char="ü"/>
            </a:pPr>
            <a:r>
              <a:rPr lang="ru-RU" sz="2000" dirty="0"/>
              <a:t>обращаются к философским трактатам античного мира (Аристотель);</a:t>
            </a:r>
          </a:p>
          <a:p>
            <a:pPr marL="285750" indent="-285750">
              <a:buFont typeface="Wingdings" panose="05000000000000000000" pitchFamily="2" charset="2"/>
              <a:buChar char="ü"/>
            </a:pPr>
            <a:r>
              <a:rPr lang="ru-RU" sz="2000" dirty="0"/>
              <a:t>начинается переход от переводов Библии к переводам светских текстов: исторические хроники, перевод рыцарских романов.</a:t>
            </a:r>
          </a:p>
          <a:p>
            <a:endParaRPr lang="ru-RU" sz="2000" dirty="0"/>
          </a:p>
          <a:p>
            <a:r>
              <a:rPr lang="ru-RU" sz="2000" dirty="0"/>
              <a:t>Монахи </a:t>
            </a:r>
          </a:p>
          <a:p>
            <a:endParaRPr lang="ru-RU" sz="2000" dirty="0"/>
          </a:p>
          <a:p>
            <a:r>
              <a:rPr lang="ru-RU" sz="2000" dirty="0"/>
              <a:t>К 10 веку монахом </a:t>
            </a:r>
            <a:r>
              <a:rPr lang="ru-RU" sz="2000" dirty="0" err="1"/>
              <a:t>Ноткером</a:t>
            </a:r>
            <a:r>
              <a:rPr lang="ru-RU" sz="2000" dirty="0"/>
              <a:t> была основана школа при Санкт-</a:t>
            </a:r>
            <a:r>
              <a:rPr lang="ru-RU" sz="2000" dirty="0" err="1"/>
              <a:t>Галленском</a:t>
            </a:r>
            <a:r>
              <a:rPr lang="ru-RU" sz="2000" dirty="0"/>
              <a:t> монастыре. </a:t>
            </a:r>
          </a:p>
          <a:p>
            <a:endParaRPr lang="ru-RU" sz="2000" dirty="0"/>
          </a:p>
          <a:p>
            <a:r>
              <a:rPr lang="ru-RU" sz="2000" dirty="0" err="1"/>
              <a:t>Ноткер</a:t>
            </a:r>
            <a:r>
              <a:rPr lang="ru-RU" sz="2000" dirty="0"/>
              <a:t> занимался переводами философских, теологических и естественнонаучных трудов поздней античности и раннего Средневековья и написанием комментариев к ним. Он перевел «Риторику» и «Категории» Аристотеля, «Утешение философией» Боэция, «Буколики» Вергилия. Им создано множество новых слов для передачи понятий, отсутствовавших ранее в языке.</a:t>
            </a:r>
          </a:p>
        </p:txBody>
      </p:sp>
    </p:spTree>
    <p:extLst>
      <p:ext uri="{BB962C8B-B14F-4D97-AF65-F5344CB8AC3E}">
        <p14:creationId xmlns:p14="http://schemas.microsoft.com/office/powerpoint/2010/main" val="2088110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633638A-27B5-005D-5EAA-132EA61D6D15}"/>
              </a:ext>
            </a:extLst>
          </p:cNvPr>
          <p:cNvSpPr txBox="1"/>
          <p:nvPr/>
        </p:nvSpPr>
        <p:spPr>
          <a:xfrm>
            <a:off x="272980" y="982176"/>
            <a:ext cx="11646040" cy="4308872"/>
          </a:xfrm>
          <a:prstGeom prst="rect">
            <a:avLst/>
          </a:prstGeom>
          <a:noFill/>
        </p:spPr>
        <p:txBody>
          <a:bodyPr wrap="square">
            <a:spAutoFit/>
          </a:bodyPr>
          <a:lstStyle/>
          <a:p>
            <a:pPr algn="just"/>
            <a:r>
              <a:rPr lang="ru-RU" sz="2000" kern="0" dirty="0">
                <a:effectLst/>
                <a:latin typeface="Times New Roman" panose="02020603050405020304" pitchFamily="18" charset="0"/>
                <a:ea typeface="Times New Roman" panose="02020603050405020304" pitchFamily="18" charset="0"/>
              </a:rPr>
              <a:t>В шумерском, языке древнего Вавилона, слово «переводчик» </a:t>
            </a:r>
            <a:r>
              <a:rPr lang="ru-RU" sz="2000" dirty="0">
                <a:effectLst/>
                <a:latin typeface="Times New Roman" panose="02020603050405020304" pitchFamily="18" charset="0"/>
                <a:ea typeface="Times New Roman" panose="02020603050405020304" pitchFamily="18" charset="0"/>
              </a:rPr>
              <a:t>произносилось </a:t>
            </a:r>
            <a:r>
              <a:rPr lang="ru-RU" sz="2000" i="1" dirty="0" err="1">
                <a:effectLst/>
                <a:latin typeface="Times New Roman" panose="02020603050405020304" pitchFamily="18" charset="0"/>
                <a:ea typeface="Times New Roman" panose="02020603050405020304" pitchFamily="18" charset="0"/>
              </a:rPr>
              <a:t>эме</a:t>
            </a:r>
            <a:r>
              <a:rPr lang="ru-RU" sz="2000" i="1" dirty="0">
                <a:effectLst/>
                <a:latin typeface="Times New Roman" panose="02020603050405020304" pitchFamily="18" charset="0"/>
                <a:ea typeface="Times New Roman" panose="02020603050405020304" pitchFamily="18" charset="0"/>
              </a:rPr>
              <a:t>‑бал</a:t>
            </a:r>
            <a:r>
              <a:rPr lang="ru-RU" sz="2000" dirty="0">
                <a:effectLst/>
                <a:latin typeface="Times New Roman" panose="02020603050405020304" pitchFamily="18" charset="0"/>
                <a:ea typeface="Times New Roman" panose="02020603050405020304" pitchFamily="18" charset="0"/>
              </a:rPr>
              <a:t>  и означало «преобразователь языка». В классической латыни то, что делают переводчики, тоже называлось </a:t>
            </a:r>
            <a:r>
              <a:rPr lang="ru-RU" sz="2000" i="1" dirty="0" err="1">
                <a:effectLst/>
                <a:latin typeface="Times New Roman" panose="02020603050405020304" pitchFamily="18" charset="0"/>
                <a:ea typeface="Times New Roman" panose="02020603050405020304" pitchFamily="18" charset="0"/>
              </a:rPr>
              <a:t>vertere</a:t>
            </a:r>
            <a:r>
              <a:rPr lang="ru-RU" sz="2000" i="1" dirty="0">
                <a:effectLst/>
                <a:latin typeface="Times New Roman" panose="02020603050405020304" pitchFamily="18" charset="0"/>
                <a:ea typeface="Times New Roman" panose="02020603050405020304" pitchFamily="18" charset="0"/>
              </a:rPr>
              <a:t>,</a:t>
            </a:r>
            <a:r>
              <a:rPr lang="ru-RU" sz="2000" dirty="0">
                <a:effectLst/>
                <a:latin typeface="Times New Roman" panose="02020603050405020304" pitchFamily="18" charset="0"/>
                <a:ea typeface="Times New Roman" panose="02020603050405020304" pitchFamily="18" charset="0"/>
              </a:rPr>
              <a:t>  «превращать» (греческие выражения в латинские). По‑английски мы до сих пор пользуемся той же метафорой, когда просим юриста превратить (</a:t>
            </a:r>
            <a:r>
              <a:rPr lang="ru-RU" sz="2000" i="1" dirty="0" err="1">
                <a:effectLst/>
                <a:latin typeface="Times New Roman" panose="02020603050405020304" pitchFamily="18" charset="0"/>
                <a:ea typeface="Times New Roman" panose="02020603050405020304" pitchFamily="18" charset="0"/>
              </a:rPr>
              <a:t>turn</a:t>
            </a:r>
            <a:r>
              <a:rPr lang="ru-RU" sz="2000" dirty="0">
                <a:effectLst/>
                <a:latin typeface="Times New Roman" panose="02020603050405020304" pitchFamily="18" charset="0"/>
                <a:ea typeface="Times New Roman" panose="02020603050405020304" pitchFamily="18" charset="0"/>
              </a:rPr>
              <a:t>) текст, набранный в контракте мелким шрифтом, во что‑то удобопонятное или когда учитель просит ученика преобразовать (</a:t>
            </a:r>
            <a:r>
              <a:rPr lang="ru-RU" sz="2000" i="1" dirty="0" err="1">
                <a:effectLst/>
                <a:latin typeface="Times New Roman" panose="02020603050405020304" pitchFamily="18" charset="0"/>
                <a:ea typeface="Times New Roman" panose="02020603050405020304" pitchFamily="18" charset="0"/>
              </a:rPr>
              <a:t>turn</a:t>
            </a:r>
            <a:r>
              <a:rPr lang="ru-RU" sz="2000" dirty="0">
                <a:effectLst/>
                <a:latin typeface="Times New Roman" panose="02020603050405020304" pitchFamily="18" charset="0"/>
                <a:ea typeface="Times New Roman" panose="02020603050405020304" pitchFamily="18" charset="0"/>
              </a:rPr>
              <a:t> ) английскую фразу в немецкую. </a:t>
            </a:r>
          </a:p>
          <a:p>
            <a:pPr algn="just"/>
            <a:endParaRPr lang="ru-RU" sz="2000" dirty="0">
              <a:effectLst/>
              <a:latin typeface="Times New Roman" panose="02020603050405020304" pitchFamily="18" charset="0"/>
              <a:ea typeface="Times New Roman" panose="02020603050405020304" pitchFamily="18" charset="0"/>
            </a:endParaRPr>
          </a:p>
          <a:p>
            <a:pPr algn="just"/>
            <a:r>
              <a:rPr lang="ru-RU" sz="2000" dirty="0">
                <a:effectLst/>
                <a:latin typeface="Times New Roman" panose="02020603050405020304" pitchFamily="18" charset="0"/>
                <a:ea typeface="Times New Roman" panose="02020603050405020304" pitchFamily="18" charset="0"/>
              </a:rPr>
              <a:t>На финский язык глагол </a:t>
            </a:r>
            <a:r>
              <a:rPr lang="ru-RU" sz="2000" i="1" dirty="0">
                <a:effectLst/>
                <a:latin typeface="Times New Roman" panose="02020603050405020304" pitchFamily="18" charset="0"/>
                <a:ea typeface="Times New Roman" panose="02020603050405020304" pitchFamily="18" charset="0"/>
              </a:rPr>
              <a:t>переводить</a:t>
            </a:r>
            <a:r>
              <a:rPr lang="ru-RU" sz="2000" dirty="0">
                <a:effectLst/>
                <a:latin typeface="Times New Roman" panose="02020603050405020304" pitchFamily="18" charset="0"/>
                <a:ea typeface="Times New Roman" panose="02020603050405020304" pitchFamily="18" charset="0"/>
              </a:rPr>
              <a:t>  можно перевести двояко: </a:t>
            </a:r>
            <a:r>
              <a:rPr lang="ru-RU" sz="2000" i="1" dirty="0" err="1">
                <a:effectLst/>
                <a:latin typeface="Times New Roman" panose="02020603050405020304" pitchFamily="18" charset="0"/>
                <a:ea typeface="Times New Roman" panose="02020603050405020304" pitchFamily="18" charset="0"/>
              </a:rPr>
              <a:t>kaantaa</a:t>
            </a:r>
            <a:r>
              <a:rPr lang="ru-RU" sz="2000" dirty="0">
                <a:effectLst/>
                <a:latin typeface="Times New Roman" panose="02020603050405020304" pitchFamily="18" charset="0"/>
                <a:ea typeface="Times New Roman" panose="02020603050405020304" pitchFamily="18" charset="0"/>
              </a:rPr>
              <a:t>  означает «переворачивать» или «превращать» (как в латыни), а </a:t>
            </a:r>
            <a:r>
              <a:rPr lang="ru-RU" sz="2000" i="1" dirty="0" err="1">
                <a:effectLst/>
                <a:latin typeface="Times New Roman" panose="02020603050405020304" pitchFamily="18" charset="0"/>
                <a:ea typeface="Times New Roman" panose="02020603050405020304" pitchFamily="18" charset="0"/>
              </a:rPr>
              <a:t>suomentaa</a:t>
            </a:r>
            <a:r>
              <a:rPr lang="ru-RU" sz="2000" dirty="0">
                <a:effectLst/>
                <a:latin typeface="Times New Roman" panose="02020603050405020304" pitchFamily="18" charset="0"/>
                <a:ea typeface="Times New Roman" panose="02020603050405020304" pitchFamily="18" charset="0"/>
              </a:rPr>
              <a:t>  означает «сделать финским» (так же как в немецком слово </a:t>
            </a:r>
            <a:r>
              <a:rPr lang="ru-RU" sz="2000" i="1" dirty="0" err="1">
                <a:effectLst/>
                <a:latin typeface="Times New Roman" panose="02020603050405020304" pitchFamily="18" charset="0"/>
                <a:ea typeface="Times New Roman" panose="02020603050405020304" pitchFamily="18" charset="0"/>
              </a:rPr>
              <a:t>verdeutschen</a:t>
            </a:r>
            <a:r>
              <a:rPr lang="ru-RU" sz="2000" dirty="0">
                <a:effectLst/>
                <a:latin typeface="Times New Roman" panose="02020603050405020304" pitchFamily="18" charset="0"/>
                <a:ea typeface="Times New Roman" panose="02020603050405020304" pitchFamily="18" charset="0"/>
              </a:rPr>
              <a:t>  (сделать немецким) – один из способов сказать «переводить» [на немецкий]). </a:t>
            </a:r>
          </a:p>
          <a:p>
            <a:pPr algn="just"/>
            <a:endParaRPr lang="ru-RU" sz="2000" dirty="0">
              <a:latin typeface="Times New Roman" panose="02020603050405020304" pitchFamily="18" charset="0"/>
              <a:ea typeface="Times New Roman" panose="02020603050405020304" pitchFamily="18" charset="0"/>
            </a:endParaRPr>
          </a:p>
          <a:p>
            <a:pPr algn="just"/>
            <a:r>
              <a:rPr lang="ru-RU" sz="2000" dirty="0">
                <a:effectLst/>
                <a:latin typeface="Times New Roman" panose="02020603050405020304" pitchFamily="18" charset="0"/>
                <a:ea typeface="Times New Roman" panose="02020603050405020304" pitchFamily="18" charset="0"/>
              </a:rPr>
              <a:t>Один остроумный финский писатель взял немецкое визуальное стихотворение Христиана Моргенштерна «Колыбельная рыбы», которое выглядит так:</a:t>
            </a:r>
          </a:p>
          <a:p>
            <a:pPr indent="127000" algn="just"/>
            <a:r>
              <a:rPr lang="ru-RU" sz="14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2893117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E13CCD-F7E1-F619-9450-F97EDF0C723F}"/>
              </a:ext>
            </a:extLst>
          </p:cNvPr>
          <p:cNvSpPr txBox="1"/>
          <p:nvPr/>
        </p:nvSpPr>
        <p:spPr>
          <a:xfrm>
            <a:off x="291403" y="1028343"/>
            <a:ext cx="7807856" cy="48013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Архиепископ Дон </a:t>
            </a:r>
            <a:r>
              <a:rPr lang="ru-RU" dirty="0" err="1"/>
              <a:t>Раймундо</a:t>
            </a:r>
            <a:r>
              <a:rPr lang="ru-RU" dirty="0"/>
              <a:t> основал в Толедо в 1126 г. переводческую школу. (+</a:t>
            </a:r>
            <a:r>
              <a:rPr lang="ru-RU" dirty="0" err="1"/>
              <a:t>Барселона+Таррагона</a:t>
            </a:r>
            <a:r>
              <a:rPr lang="ru-RU" dirty="0"/>
              <a:t>).</a:t>
            </a:r>
          </a:p>
          <a:p>
            <a:endParaRPr lang="ru-RU" dirty="0"/>
          </a:p>
          <a:p>
            <a:r>
              <a:rPr lang="ru-RU" dirty="0"/>
              <a:t>В 1085 году эта часть Испании была отвоевана у мавров, и в библиотеках городов были обнаружены сотни тысяч античных трудов, переведенных на арабский язык. Возможность познакомиться с трудами Платона, Аристотеля, Евклида, Галена, Птолемея привлекла в Толедо и другие города региона студентов, богословов, философов и ученых.</a:t>
            </a:r>
          </a:p>
          <a:p>
            <a:endParaRPr lang="ru-RU" dirty="0"/>
          </a:p>
          <a:p>
            <a:r>
              <a:rPr lang="ru-RU" dirty="0"/>
              <a:t>На латынь переводились философские, медицинские, математические трактаты, работы по астрономии и астрологии с арабского и древнегреческого. </a:t>
            </a:r>
          </a:p>
          <a:p>
            <a:endParaRPr lang="ru-RU" dirty="0"/>
          </a:p>
          <a:p>
            <a:r>
              <a:rPr lang="ru-RU" dirty="0"/>
              <a:t>Переводческая школа в Толедо просуществовала около 200 лет. 52 манускрипта с сотнями переводов хранятся в Толедском кафедральном соборе и национальной библиотеке в Мадриде.</a:t>
            </a:r>
          </a:p>
        </p:txBody>
      </p:sp>
      <p:sp>
        <p:nvSpPr>
          <p:cNvPr id="4" name="TextBox 3">
            <a:extLst>
              <a:ext uri="{FF2B5EF4-FFF2-40B4-BE49-F238E27FC236}">
                <a16:creationId xmlns:a16="http://schemas.microsoft.com/office/drawing/2014/main" id="{EB448418-C340-51AB-84E6-A172413C2817}"/>
              </a:ext>
            </a:extLst>
          </p:cNvPr>
          <p:cNvSpPr txBox="1"/>
          <p:nvPr/>
        </p:nvSpPr>
        <p:spPr>
          <a:xfrm>
            <a:off x="1183744" y="221063"/>
            <a:ext cx="5817996" cy="400110"/>
          </a:xfrm>
          <a:prstGeom prst="rect">
            <a:avLst/>
          </a:prstGeom>
          <a:noFill/>
        </p:spPr>
        <p:txBody>
          <a:bodyPr wrap="square" rtlCol="0">
            <a:spAutoFit/>
          </a:bodyPr>
          <a:lstStyle/>
          <a:p>
            <a:r>
              <a:rPr lang="ru-RU" sz="2000" dirty="0"/>
              <a:t>Переводческая школа в Толедо 12-13 вв.</a:t>
            </a:r>
          </a:p>
        </p:txBody>
      </p:sp>
      <p:pic>
        <p:nvPicPr>
          <p:cNvPr id="6" name="Рисунок 5">
            <a:extLst>
              <a:ext uri="{FF2B5EF4-FFF2-40B4-BE49-F238E27FC236}">
                <a16:creationId xmlns:a16="http://schemas.microsoft.com/office/drawing/2014/main" id="{1A5E9869-C73B-0715-5685-136BE02A9A0E}"/>
              </a:ext>
            </a:extLst>
          </p:cNvPr>
          <p:cNvPicPr>
            <a:picLocks noChangeAspect="1"/>
          </p:cNvPicPr>
          <p:nvPr/>
        </p:nvPicPr>
        <p:blipFill>
          <a:blip r:embed="rId2"/>
          <a:stretch>
            <a:fillRect/>
          </a:stretch>
        </p:blipFill>
        <p:spPr>
          <a:xfrm>
            <a:off x="8099259" y="0"/>
            <a:ext cx="4092741" cy="3014505"/>
          </a:xfrm>
          <a:prstGeom prst="rect">
            <a:avLst/>
          </a:prstGeom>
        </p:spPr>
      </p:pic>
    </p:spTree>
    <p:extLst>
      <p:ext uri="{BB962C8B-B14F-4D97-AF65-F5344CB8AC3E}">
        <p14:creationId xmlns:p14="http://schemas.microsoft.com/office/powerpoint/2010/main" val="1948774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448418-C340-51AB-84E6-A172413C2817}"/>
              </a:ext>
            </a:extLst>
          </p:cNvPr>
          <p:cNvSpPr txBox="1"/>
          <p:nvPr/>
        </p:nvSpPr>
        <p:spPr>
          <a:xfrm>
            <a:off x="1183744" y="221063"/>
            <a:ext cx="5817996" cy="400110"/>
          </a:xfrm>
          <a:prstGeom prst="rect">
            <a:avLst/>
          </a:prstGeom>
          <a:noFill/>
        </p:spPr>
        <p:txBody>
          <a:bodyPr wrap="square" rtlCol="0">
            <a:spAutoFit/>
          </a:bodyPr>
          <a:lstStyle/>
          <a:p>
            <a:r>
              <a:rPr lang="ru-RU" sz="2000" dirty="0"/>
              <a:t>Переводческая школа в Толедо 12-13 вв.</a:t>
            </a:r>
          </a:p>
        </p:txBody>
      </p:sp>
      <p:pic>
        <p:nvPicPr>
          <p:cNvPr id="6" name="Рисунок 5">
            <a:extLst>
              <a:ext uri="{FF2B5EF4-FFF2-40B4-BE49-F238E27FC236}">
                <a16:creationId xmlns:a16="http://schemas.microsoft.com/office/drawing/2014/main" id="{1A5E9869-C73B-0715-5685-136BE02A9A0E}"/>
              </a:ext>
            </a:extLst>
          </p:cNvPr>
          <p:cNvPicPr>
            <a:picLocks noChangeAspect="1"/>
          </p:cNvPicPr>
          <p:nvPr/>
        </p:nvPicPr>
        <p:blipFill>
          <a:blip r:embed="rId2"/>
          <a:stretch>
            <a:fillRect/>
          </a:stretch>
        </p:blipFill>
        <p:spPr>
          <a:xfrm>
            <a:off x="8099259" y="0"/>
            <a:ext cx="4092741" cy="3014505"/>
          </a:xfrm>
          <a:prstGeom prst="rect">
            <a:avLst/>
          </a:prstGeom>
        </p:spPr>
      </p:pic>
      <p:sp>
        <p:nvSpPr>
          <p:cNvPr id="8" name="TextBox 7">
            <a:extLst>
              <a:ext uri="{FF2B5EF4-FFF2-40B4-BE49-F238E27FC236}">
                <a16:creationId xmlns:a16="http://schemas.microsoft.com/office/drawing/2014/main" id="{247AE3BD-01CA-FCAA-91B1-454F2731F03C}"/>
              </a:ext>
            </a:extLst>
          </p:cNvPr>
          <p:cNvSpPr txBox="1"/>
          <p:nvPr/>
        </p:nvSpPr>
        <p:spPr>
          <a:xfrm>
            <a:off x="442127" y="1030855"/>
            <a:ext cx="7214717" cy="5016758"/>
          </a:xfrm>
          <a:prstGeom prst="rect">
            <a:avLst/>
          </a:prstGeom>
          <a:noFill/>
        </p:spPr>
        <p:txBody>
          <a:bodyPr wrap="square">
            <a:spAutoFit/>
          </a:bodyPr>
          <a:lstStyle/>
          <a:p>
            <a:r>
              <a:rPr lang="ru-RU" sz="2000" dirty="0"/>
              <a:t>При переводе научных текстов использовались:</a:t>
            </a:r>
          </a:p>
          <a:p>
            <a:endParaRPr lang="ru-RU" sz="2000" dirty="0"/>
          </a:p>
          <a:p>
            <a:pPr marL="285750" indent="-285750">
              <a:buFont typeface="Wingdings" panose="05000000000000000000" pitchFamily="2" charset="2"/>
              <a:buChar char="ü"/>
            </a:pPr>
            <a:r>
              <a:rPr lang="ru-RU" sz="2000" dirty="0"/>
              <a:t>формальные трансформации, направленные на создание текстов, соответствующих нормам латинского языка, </a:t>
            </a:r>
          </a:p>
          <a:p>
            <a:pPr marL="285750" indent="-285750">
              <a:buFont typeface="Wingdings" panose="05000000000000000000" pitchFamily="2" charset="2"/>
              <a:buChar char="ü"/>
            </a:pPr>
            <a:r>
              <a:rPr lang="ru-RU" sz="2000" dirty="0"/>
              <a:t>опущение абзацев, касающихся исторических и географических реалий арабского мира,</a:t>
            </a:r>
          </a:p>
          <a:p>
            <a:pPr marL="285750" indent="-285750">
              <a:buFont typeface="Wingdings" panose="05000000000000000000" pitchFamily="2" charset="2"/>
              <a:buChar char="ü"/>
            </a:pPr>
            <a:r>
              <a:rPr lang="ru-RU" sz="2000" dirty="0"/>
              <a:t>массовое использование транслитераций (техника, которая способствовала появлению большого количества незнакомых и непонятных слов в латинском языке), </a:t>
            </a:r>
          </a:p>
          <a:p>
            <a:pPr marL="285750" indent="-285750">
              <a:buFont typeface="Wingdings" panose="05000000000000000000" pitchFamily="2" charset="2"/>
              <a:buChar char="ü"/>
            </a:pPr>
            <a:r>
              <a:rPr lang="ru-RU" sz="2000" dirty="0"/>
              <a:t>частое использование семантических заимствований (способ, с помощью которого определенное научное значение присваивалось слову, существовавшему в языке перевода),</a:t>
            </a:r>
          </a:p>
          <a:p>
            <a:pPr marL="285750" indent="-285750">
              <a:buFont typeface="Wingdings" panose="05000000000000000000" pitchFamily="2" charset="2"/>
              <a:buChar char="ü"/>
            </a:pPr>
            <a:r>
              <a:rPr lang="ru-RU" sz="2000" dirty="0"/>
              <a:t>присутствие сокращений, которые ни один сборник не помогал расшифровать.</a:t>
            </a:r>
          </a:p>
        </p:txBody>
      </p:sp>
    </p:spTree>
    <p:extLst>
      <p:ext uri="{BB962C8B-B14F-4D97-AF65-F5344CB8AC3E}">
        <p14:creationId xmlns:p14="http://schemas.microsoft.com/office/powerpoint/2010/main" val="3138707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937A6A-EFCA-77BF-7D0F-CA49C3C54BED}"/>
              </a:ext>
            </a:extLst>
          </p:cNvPr>
          <p:cNvSpPr txBox="1"/>
          <p:nvPr/>
        </p:nvSpPr>
        <p:spPr>
          <a:xfrm>
            <a:off x="482321" y="920621"/>
            <a:ext cx="10912510" cy="5016758"/>
          </a:xfrm>
          <a:prstGeom prst="rect">
            <a:avLst/>
          </a:prstGeom>
          <a:noFill/>
        </p:spPr>
        <p:txBody>
          <a:bodyPr wrap="square" rtlCol="0">
            <a:spAutoFit/>
          </a:bodyPr>
          <a:lstStyle/>
          <a:p>
            <a:r>
              <a:rPr lang="ru-RU" sz="2000" dirty="0"/>
              <a:t>Франция 14-15 вв.</a:t>
            </a:r>
          </a:p>
          <a:p>
            <a:endParaRPr lang="ru-RU" sz="2000" dirty="0"/>
          </a:p>
          <a:p>
            <a:r>
              <a:rPr lang="ru-RU" sz="2000" dirty="0"/>
              <a:t>Период правления короля Карла V (1338–1380), который собрал в башне Лувра около тысячи манускриптов и создал королевскую библиотеку, были приглашены ученые для перевода наиболее выдающихся научных и философских трудов Античности. </a:t>
            </a:r>
          </a:p>
          <a:p>
            <a:endParaRPr lang="ru-RU" sz="2000" dirty="0"/>
          </a:p>
          <a:p>
            <a:r>
              <a:rPr lang="ru-RU" sz="2000" dirty="0"/>
              <a:t>Перевод на французский язык делался с латинских версий. Карл V настаивал на четкости, разборчивости и легкости понимания текстов перевода.</a:t>
            </a:r>
          </a:p>
          <a:p>
            <a:endParaRPr lang="ru-RU" sz="2000" dirty="0"/>
          </a:p>
          <a:p>
            <a:r>
              <a:rPr lang="ru-RU" sz="2000" dirty="0"/>
              <a:t>Французский ученый и переводчик Никола Орем (1330–1382) в период с 1370 по 1377 годы по поручению короля Карла V выполнил переводы с латинского на французский нескольких сочинений Аристотеля, снабдив их глоссами и комментариями: «</a:t>
            </a:r>
            <a:r>
              <a:rPr lang="ru-RU" sz="2000" dirty="0" err="1"/>
              <a:t>Никомаховая</a:t>
            </a:r>
            <a:r>
              <a:rPr lang="ru-RU" sz="2000" dirty="0"/>
              <a:t> Этика» (1370 г.), «Политика и Экономика» (1374 г.) и сочинения «О небе» (1377г.). </a:t>
            </a:r>
          </a:p>
          <a:p>
            <a:endParaRPr lang="ru-RU" sz="2000" dirty="0"/>
          </a:p>
          <a:p>
            <a:r>
              <a:rPr lang="ru-RU" sz="2000" dirty="0"/>
              <a:t>В предисловии к переводу одного из трудов Аристотеля Никола Орем провозгласил за переводчиком право создавать научные и технические термины.</a:t>
            </a:r>
          </a:p>
        </p:txBody>
      </p:sp>
    </p:spTree>
    <p:extLst>
      <p:ext uri="{BB962C8B-B14F-4D97-AF65-F5344CB8AC3E}">
        <p14:creationId xmlns:p14="http://schemas.microsoft.com/office/powerpoint/2010/main" val="526156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27E93C-73E2-EB0D-5075-976E741705BA}"/>
              </a:ext>
            </a:extLst>
          </p:cNvPr>
          <p:cNvSpPr txBox="1"/>
          <p:nvPr/>
        </p:nvSpPr>
        <p:spPr>
          <a:xfrm>
            <a:off x="373463" y="912952"/>
            <a:ext cx="11445073" cy="6186309"/>
          </a:xfrm>
          <a:prstGeom prst="rect">
            <a:avLst/>
          </a:prstGeom>
          <a:noFill/>
        </p:spPr>
        <p:txBody>
          <a:bodyPr wrap="square">
            <a:spAutoFit/>
          </a:bodyPr>
          <a:lstStyle/>
          <a:p>
            <a:r>
              <a:rPr lang="ru-RU" dirty="0"/>
              <a:t>Литературный перевод</a:t>
            </a:r>
          </a:p>
          <a:p>
            <a:endParaRPr lang="ru-RU" dirty="0"/>
          </a:p>
          <a:p>
            <a:r>
              <a:rPr lang="ru-RU" dirty="0"/>
              <a:t>Первые литературные художественные переводы появились в Европе ещё в 12- 13 веке – переложения «Песни о Роланде», стихотворный роман об Александре Македонском. </a:t>
            </a:r>
          </a:p>
          <a:p>
            <a:endParaRPr lang="ru-RU" dirty="0"/>
          </a:p>
          <a:p>
            <a:r>
              <a:rPr lang="ru-RU" dirty="0"/>
              <a:t>1133 г. клирик Конрад </a:t>
            </a:r>
            <a:r>
              <a:rPr lang="ru-RU" dirty="0" err="1"/>
              <a:t>Регенсбургский</a:t>
            </a:r>
            <a:r>
              <a:rPr lang="ru-RU" dirty="0"/>
              <a:t> переложил на немецкий язык с французского «Песнь о </a:t>
            </a:r>
            <a:r>
              <a:rPr lang="ru-RU" dirty="0" err="1"/>
              <a:t>Роланде».Также</a:t>
            </a:r>
            <a:r>
              <a:rPr lang="ru-RU" dirty="0"/>
              <a:t> она была переведена практически на все европейские языки.</a:t>
            </a:r>
          </a:p>
          <a:p>
            <a:endParaRPr lang="ru-RU" dirty="0"/>
          </a:p>
          <a:p>
            <a:r>
              <a:rPr lang="ru-RU" dirty="0"/>
              <a:t> Один из крупнейших поэтов рыцарского жанра Гартман фон Ауэ осуществил перевод, вольное переложение стихотворных романов Кретьена де Труа «Ивен» и «</a:t>
            </a:r>
            <a:r>
              <a:rPr lang="ru-RU" dirty="0" err="1"/>
              <a:t>Эрек</a:t>
            </a:r>
            <a:r>
              <a:rPr lang="ru-RU" dirty="0"/>
              <a:t>».</a:t>
            </a:r>
          </a:p>
          <a:p>
            <a:endParaRPr lang="ru-RU" dirty="0"/>
          </a:p>
          <a:p>
            <a:r>
              <a:rPr lang="ru-RU" dirty="0"/>
              <a:t>Первые переводы художественных текстов носили адаптированный характер, тексты видоизменялись переводчиками иногда настолько, что превращались порой в самостоятельные произведения.</a:t>
            </a:r>
          </a:p>
          <a:p>
            <a:endParaRPr lang="ru-RU" dirty="0"/>
          </a:p>
          <a:p>
            <a:r>
              <a:rPr lang="ru-RU" dirty="0"/>
              <a:t>В 15 веке отдельные переводчики высказываются за перевод, передающий подлинник по смыслу и соблюдающий при этом нормы родного языка, например, в Германии – Генрих </a:t>
            </a:r>
            <a:r>
              <a:rPr lang="ru-RU" dirty="0" err="1"/>
              <a:t>Штейнхефель</a:t>
            </a:r>
            <a:r>
              <a:rPr lang="ru-RU" dirty="0"/>
              <a:t> (переводчик Эзопа и Боккаччо), во Франции – Иоахим дю Белле (переводчик Овидия) и Этьен Доле (Платона). Так зарождается традиция культурной адаптации. Например, немецкий переводчик 15 века Альбрехт фон </a:t>
            </a:r>
            <a:r>
              <a:rPr lang="ru-RU" dirty="0" err="1"/>
              <a:t>Эйб</a:t>
            </a:r>
            <a:r>
              <a:rPr lang="ru-RU" dirty="0"/>
              <a:t> при переводе комедий </a:t>
            </a:r>
            <a:r>
              <a:rPr lang="ru-RU" dirty="0" err="1"/>
              <a:t>Плавта</a:t>
            </a:r>
            <a:r>
              <a:rPr lang="ru-RU" dirty="0"/>
              <a:t> не только антураж действия заменял на немецкий, но и менял имена действующих лиц.</a:t>
            </a:r>
          </a:p>
          <a:p>
            <a:endParaRPr lang="ru-RU" dirty="0"/>
          </a:p>
          <a:p>
            <a:endParaRPr lang="ru-RU" dirty="0"/>
          </a:p>
        </p:txBody>
      </p:sp>
    </p:spTree>
    <p:extLst>
      <p:ext uri="{BB962C8B-B14F-4D97-AF65-F5344CB8AC3E}">
        <p14:creationId xmlns:p14="http://schemas.microsoft.com/office/powerpoint/2010/main" val="1450529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40E130-D838-799E-1909-02322F5CC209}"/>
              </a:ext>
            </a:extLst>
          </p:cNvPr>
          <p:cNvSpPr txBox="1"/>
          <p:nvPr/>
        </p:nvSpPr>
        <p:spPr>
          <a:xfrm>
            <a:off x="403609" y="889843"/>
            <a:ext cx="11565652" cy="4801314"/>
          </a:xfrm>
          <a:prstGeom prst="rect">
            <a:avLst/>
          </a:prstGeom>
          <a:noFill/>
        </p:spPr>
        <p:txBody>
          <a:bodyPr wrap="square">
            <a:spAutoFit/>
          </a:bodyPr>
          <a:lstStyle/>
          <a:p>
            <a:endParaRPr lang="ru-RU" dirty="0"/>
          </a:p>
          <a:p>
            <a:r>
              <a:rPr lang="ru-RU" dirty="0"/>
              <a:t>Философом-гуманистом Этьеном Доле (1509–1546 гг.) предпринята одна из первых попыток сформулировать теорию перевода, им также были образованы слова </a:t>
            </a:r>
            <a:r>
              <a:rPr lang="ru-RU" dirty="0" err="1"/>
              <a:t>traducteur</a:t>
            </a:r>
            <a:r>
              <a:rPr lang="ru-RU" dirty="0"/>
              <a:t> и </a:t>
            </a:r>
            <a:r>
              <a:rPr lang="ru-RU" dirty="0" err="1"/>
              <a:t>traduction</a:t>
            </a:r>
            <a:r>
              <a:rPr lang="ru-RU" dirty="0"/>
              <a:t>. </a:t>
            </a:r>
          </a:p>
          <a:p>
            <a:endParaRPr lang="ru-RU" dirty="0"/>
          </a:p>
          <a:p>
            <a:r>
              <a:rPr lang="ru-RU" dirty="0"/>
              <a:t>Заняв должность секретаря епископа города Лиможа и посла Франции в Венецианской республике, Этьен Доле занимается и переводами. В этот период в Венеции выходят в свет многочисленные сборники сочинений древнегреческих и римских философов в его переводе.</a:t>
            </a:r>
          </a:p>
          <a:p>
            <a:endParaRPr lang="ru-RU" dirty="0"/>
          </a:p>
          <a:p>
            <a:r>
              <a:rPr lang="ru-RU" dirty="0"/>
              <a:t>Трак­тат «О способе хорошо переводить с одного языка на другой», опубликованный в 1540 г. </a:t>
            </a:r>
          </a:p>
          <a:p>
            <a:endParaRPr lang="ru-RU" dirty="0"/>
          </a:p>
          <a:p>
            <a:r>
              <a:rPr lang="ru-RU" dirty="0"/>
              <a:t>Доле был сожжен в Париже на площади </a:t>
            </a:r>
            <a:r>
              <a:rPr lang="ru-RU" dirty="0" err="1"/>
              <a:t>Мобер</a:t>
            </a:r>
            <a:r>
              <a:rPr lang="ru-RU" dirty="0"/>
              <a:t> 3 августа 1546 г., в день своего </a:t>
            </a:r>
            <a:r>
              <a:rPr lang="ru-RU" dirty="0" err="1"/>
              <a:t>тридцатисемилетия</a:t>
            </a:r>
            <a:r>
              <a:rPr lang="ru-RU" dirty="0"/>
              <a:t>. В переводе диалогов Платона (диалог «Антиох») Доле сделал одно, на первый взгляд несущественное добавление: </a:t>
            </a:r>
            <a:r>
              <a:rPr lang="ru-RU" dirty="0" err="1"/>
              <a:t>rien</a:t>
            </a:r>
            <a:r>
              <a:rPr lang="ru-RU" dirty="0"/>
              <a:t> </a:t>
            </a:r>
            <a:r>
              <a:rPr lang="ru-RU" dirty="0" err="1"/>
              <a:t>du</a:t>
            </a:r>
            <a:r>
              <a:rPr lang="ru-RU" dirty="0"/>
              <a:t> </a:t>
            </a:r>
            <a:r>
              <a:rPr lang="ru-RU" dirty="0" err="1"/>
              <a:t>tout</a:t>
            </a:r>
            <a:r>
              <a:rPr lang="ru-RU" dirty="0"/>
              <a:t>, т.е. совсем, вовсе, кото­рое, видимо, казалось ему уместным и придавало всему высказы­ванию завершенность и гармонию: «</a:t>
            </a:r>
            <a:r>
              <a:rPr lang="ru-RU" dirty="0" err="1"/>
              <a:t>Pourquoi</a:t>
            </a:r>
            <a:r>
              <a:rPr lang="ru-RU" dirty="0"/>
              <a:t> </a:t>
            </a:r>
            <a:r>
              <a:rPr lang="ru-RU" dirty="0" err="1"/>
              <a:t>elle</a:t>
            </a:r>
            <a:r>
              <a:rPr lang="ru-RU" dirty="0"/>
              <a:t> (</a:t>
            </a:r>
            <a:r>
              <a:rPr lang="ru-RU" dirty="0" err="1"/>
              <a:t>la</a:t>
            </a:r>
            <a:r>
              <a:rPr lang="ru-RU" dirty="0"/>
              <a:t> </a:t>
            </a:r>
            <a:r>
              <a:rPr lang="ru-RU" dirty="0" err="1"/>
              <a:t>raort</a:t>
            </a:r>
            <a:r>
              <a:rPr lang="ru-RU" dirty="0"/>
              <a:t>) </a:t>
            </a:r>
            <a:r>
              <a:rPr lang="ru-RU" dirty="0" err="1"/>
              <a:t>ne</a:t>
            </a:r>
            <a:r>
              <a:rPr lang="ru-RU" dirty="0"/>
              <a:t> </a:t>
            </a:r>
            <a:r>
              <a:rPr lang="ru-RU" dirty="0" err="1"/>
              <a:t>peut</a:t>
            </a:r>
            <a:r>
              <a:rPr lang="ru-RU" dirty="0"/>
              <a:t> </a:t>
            </a:r>
            <a:r>
              <a:rPr lang="ru-RU" dirty="0" err="1"/>
              <a:t>rien</a:t>
            </a:r>
            <a:r>
              <a:rPr lang="ru-RU" dirty="0"/>
              <a:t> </a:t>
            </a:r>
            <a:r>
              <a:rPr lang="ru-RU" dirty="0" err="1"/>
              <a:t>sur</a:t>
            </a:r>
            <a:r>
              <a:rPr lang="ru-RU" dirty="0"/>
              <a:t> </a:t>
            </a:r>
            <a:r>
              <a:rPr lang="ru-RU" dirty="0" err="1"/>
              <a:t>toy</a:t>
            </a:r>
            <a:r>
              <a:rPr lang="ru-RU" dirty="0"/>
              <a:t>, </a:t>
            </a:r>
            <a:r>
              <a:rPr lang="ru-RU" dirty="0" err="1"/>
              <a:t>car</a:t>
            </a:r>
            <a:r>
              <a:rPr lang="ru-RU" dirty="0"/>
              <a:t> </a:t>
            </a:r>
            <a:r>
              <a:rPr lang="ru-RU" dirty="0" err="1"/>
              <a:t>tu</a:t>
            </a:r>
            <a:r>
              <a:rPr lang="ru-RU" dirty="0"/>
              <a:t> </a:t>
            </a:r>
            <a:r>
              <a:rPr lang="ru-RU" dirty="0" err="1"/>
              <a:t>n'es</a:t>
            </a:r>
            <a:r>
              <a:rPr lang="ru-RU" dirty="0"/>
              <a:t> </a:t>
            </a:r>
            <a:r>
              <a:rPr lang="ru-RU" dirty="0" err="1"/>
              <a:t>encore</a:t>
            </a:r>
            <a:r>
              <a:rPr lang="ru-RU" dirty="0"/>
              <a:t> </a:t>
            </a:r>
            <a:r>
              <a:rPr lang="ru-RU" dirty="0" err="1"/>
              <a:t>prest</a:t>
            </a:r>
            <a:r>
              <a:rPr lang="ru-RU" dirty="0"/>
              <a:t> a </a:t>
            </a:r>
            <a:r>
              <a:rPr lang="ru-RU" dirty="0" err="1"/>
              <a:t>deceder</a:t>
            </a:r>
            <a:r>
              <a:rPr lang="ru-RU" dirty="0"/>
              <a:t>; </a:t>
            </a:r>
            <a:r>
              <a:rPr lang="ru-RU" dirty="0" err="1"/>
              <a:t>et</a:t>
            </a:r>
            <a:r>
              <a:rPr lang="ru-RU" dirty="0"/>
              <a:t> </a:t>
            </a:r>
            <a:r>
              <a:rPr lang="ru-RU" dirty="0" err="1"/>
              <a:t>quand</a:t>
            </a:r>
            <a:r>
              <a:rPr lang="ru-RU" dirty="0"/>
              <a:t> </a:t>
            </a:r>
            <a:r>
              <a:rPr lang="ru-RU" dirty="0" err="1"/>
              <a:t>tu</a:t>
            </a:r>
            <a:r>
              <a:rPr lang="ru-RU" dirty="0"/>
              <a:t> </a:t>
            </a:r>
            <a:r>
              <a:rPr lang="ru-RU" dirty="0" err="1"/>
              <a:t>seras</a:t>
            </a:r>
            <a:r>
              <a:rPr lang="ru-RU" dirty="0"/>
              <a:t> </a:t>
            </a:r>
            <a:r>
              <a:rPr lang="ru-RU" dirty="0" err="1"/>
              <a:t>decede</a:t>
            </a:r>
            <a:r>
              <a:rPr lang="ru-RU" dirty="0"/>
              <a:t>, </a:t>
            </a:r>
            <a:r>
              <a:rPr lang="ru-RU" dirty="0" err="1"/>
              <a:t>elle</a:t>
            </a:r>
            <a:r>
              <a:rPr lang="ru-RU" dirty="0"/>
              <a:t> </a:t>
            </a:r>
            <a:r>
              <a:rPr lang="ru-RU" dirty="0" err="1"/>
              <a:t>n'y</a:t>
            </a:r>
            <a:r>
              <a:rPr lang="ru-RU" dirty="0"/>
              <a:t> </a:t>
            </a:r>
            <a:r>
              <a:rPr lang="ru-RU" dirty="0" err="1"/>
              <a:t>pourra</a:t>
            </a:r>
            <a:r>
              <a:rPr lang="ru-RU" dirty="0"/>
              <a:t> </a:t>
            </a:r>
            <a:r>
              <a:rPr lang="ru-RU" dirty="0" err="1"/>
              <a:t>rien</a:t>
            </a:r>
            <a:r>
              <a:rPr lang="ru-RU" dirty="0"/>
              <a:t> </a:t>
            </a:r>
            <a:r>
              <a:rPr lang="ru-RU" dirty="0" err="1"/>
              <a:t>aussi</a:t>
            </a:r>
            <a:r>
              <a:rPr lang="ru-RU" dirty="0"/>
              <a:t>, </a:t>
            </a:r>
            <a:r>
              <a:rPr lang="ru-RU" dirty="0" err="1"/>
              <a:t>attendu</a:t>
            </a:r>
            <a:r>
              <a:rPr lang="ru-RU" dirty="0"/>
              <a:t> </a:t>
            </a:r>
            <a:r>
              <a:rPr lang="ru-RU" dirty="0" err="1"/>
              <a:t>que</a:t>
            </a:r>
            <a:r>
              <a:rPr lang="ru-RU" dirty="0"/>
              <a:t> </a:t>
            </a:r>
            <a:r>
              <a:rPr lang="ru-RU" dirty="0" err="1"/>
              <a:t>tu</a:t>
            </a:r>
            <a:r>
              <a:rPr lang="ru-RU" dirty="0"/>
              <a:t> </a:t>
            </a:r>
            <a:r>
              <a:rPr lang="ru-RU" dirty="0" err="1"/>
              <a:t>ne</a:t>
            </a:r>
            <a:r>
              <a:rPr lang="ru-RU" dirty="0"/>
              <a:t> </a:t>
            </a:r>
            <a:r>
              <a:rPr lang="ru-RU" dirty="0" err="1"/>
              <a:t>seras</a:t>
            </a:r>
            <a:r>
              <a:rPr lang="ru-RU" dirty="0"/>
              <a:t> </a:t>
            </a:r>
            <a:r>
              <a:rPr lang="ru-RU" dirty="0" err="1"/>
              <a:t>plus</a:t>
            </a:r>
            <a:r>
              <a:rPr lang="ru-RU" dirty="0"/>
              <a:t> </a:t>
            </a:r>
            <a:r>
              <a:rPr lang="ru-RU" dirty="0" err="1"/>
              <a:t>rien</a:t>
            </a:r>
            <a:r>
              <a:rPr lang="ru-RU" dirty="0"/>
              <a:t> </a:t>
            </a:r>
            <a:r>
              <a:rPr lang="ru-RU" dirty="0" err="1"/>
              <a:t>du</a:t>
            </a:r>
            <a:r>
              <a:rPr lang="ru-RU" dirty="0"/>
              <a:t> </a:t>
            </a:r>
            <a:r>
              <a:rPr lang="ru-RU" dirty="0" err="1"/>
              <a:t>tout</a:t>
            </a:r>
            <a:r>
              <a:rPr lang="ru-RU" dirty="0"/>
              <a:t>» — «Почему смерть не властна над тобой? Потому что ты еще не го­тов к кончине, а когда ты умрешь, она также будет бессильна, учитывая, что тебя больше не будет совсем».</a:t>
            </a:r>
          </a:p>
        </p:txBody>
      </p:sp>
    </p:spTree>
    <p:extLst>
      <p:ext uri="{BB962C8B-B14F-4D97-AF65-F5344CB8AC3E}">
        <p14:creationId xmlns:p14="http://schemas.microsoft.com/office/powerpoint/2010/main" val="3094400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E71F5C-4A07-BC83-21C7-5164BE48CA86}"/>
              </a:ext>
            </a:extLst>
          </p:cNvPr>
          <p:cNvSpPr txBox="1"/>
          <p:nvPr/>
        </p:nvSpPr>
        <p:spPr>
          <a:xfrm>
            <a:off x="422031" y="924448"/>
            <a:ext cx="11023042" cy="5355312"/>
          </a:xfrm>
          <a:prstGeom prst="rect">
            <a:avLst/>
          </a:prstGeom>
          <a:noFill/>
        </p:spPr>
        <p:txBody>
          <a:bodyPr wrap="square" rtlCol="0">
            <a:spAutoFit/>
          </a:bodyPr>
          <a:lstStyle/>
          <a:p>
            <a:r>
              <a:rPr lang="ru-RU" dirty="0"/>
              <a:t>Принципы , провозглашенные Э. Доле</a:t>
            </a:r>
          </a:p>
          <a:p>
            <a:endParaRPr lang="ru-RU" dirty="0"/>
          </a:p>
          <a:p>
            <a:r>
              <a:rPr lang="ru-RU" dirty="0"/>
              <a:t>Первое правило сводится, на первый взгляд, к тому, что пере­водчик должен прекрасно понимать смысл и содержание переводимого (</a:t>
            </a:r>
            <a:r>
              <a:rPr lang="ru-RU" dirty="0" err="1"/>
              <a:t>que</a:t>
            </a:r>
            <a:r>
              <a:rPr lang="ru-RU" dirty="0"/>
              <a:t> </a:t>
            </a:r>
            <a:r>
              <a:rPr lang="ru-RU" dirty="0" err="1"/>
              <a:t>le</a:t>
            </a:r>
            <a:r>
              <a:rPr lang="ru-RU" dirty="0"/>
              <a:t> </a:t>
            </a:r>
            <a:r>
              <a:rPr lang="ru-RU" dirty="0" err="1"/>
              <a:t>traducteur</a:t>
            </a:r>
            <a:r>
              <a:rPr lang="ru-RU" dirty="0"/>
              <a:t> </a:t>
            </a:r>
            <a:r>
              <a:rPr lang="ru-RU" dirty="0" err="1"/>
              <a:t>entende</a:t>
            </a:r>
            <a:r>
              <a:rPr lang="ru-RU" dirty="0"/>
              <a:t> </a:t>
            </a:r>
            <a:r>
              <a:rPr lang="ru-RU" dirty="0" err="1"/>
              <a:t>parfaitement</a:t>
            </a:r>
            <a:r>
              <a:rPr lang="ru-RU" dirty="0"/>
              <a:t> </a:t>
            </a:r>
            <a:r>
              <a:rPr lang="ru-RU" dirty="0" err="1"/>
              <a:t>le</a:t>
            </a:r>
            <a:r>
              <a:rPr lang="ru-RU" dirty="0"/>
              <a:t> </a:t>
            </a:r>
            <a:r>
              <a:rPr lang="ru-RU" dirty="0" err="1"/>
              <a:t>sens</a:t>
            </a:r>
            <a:r>
              <a:rPr lang="ru-RU" dirty="0"/>
              <a:t> </a:t>
            </a:r>
            <a:r>
              <a:rPr lang="ru-RU" dirty="0" err="1"/>
              <a:t>et</a:t>
            </a:r>
            <a:r>
              <a:rPr lang="ru-RU" dirty="0"/>
              <a:t> </a:t>
            </a:r>
            <a:r>
              <a:rPr lang="ru-RU" dirty="0" err="1"/>
              <a:t>la</a:t>
            </a:r>
            <a:r>
              <a:rPr lang="ru-RU" dirty="0"/>
              <a:t> </a:t>
            </a:r>
            <a:r>
              <a:rPr lang="ru-RU" dirty="0" err="1"/>
              <a:t>matiere</a:t>
            </a:r>
            <a:r>
              <a:rPr lang="ru-RU" dirty="0"/>
              <a:t> </a:t>
            </a:r>
            <a:r>
              <a:rPr lang="ru-RU" dirty="0" err="1"/>
              <a:t>de</a:t>
            </a:r>
            <a:r>
              <a:rPr lang="ru-RU" dirty="0"/>
              <a:t> 1'auteur </a:t>
            </a:r>
            <a:r>
              <a:rPr lang="ru-RU" dirty="0" err="1"/>
              <a:t>qu'il</a:t>
            </a:r>
            <a:r>
              <a:rPr lang="ru-RU" dirty="0"/>
              <a:t> </a:t>
            </a:r>
            <a:r>
              <a:rPr lang="ru-RU" dirty="0" err="1"/>
              <a:t>traduit</a:t>
            </a:r>
            <a:r>
              <a:rPr lang="ru-RU" dirty="0"/>
              <a:t>). Т.е. каков предмет мысли автора и каковы его суждения об этом предмете.</a:t>
            </a:r>
          </a:p>
          <a:p>
            <a:r>
              <a:rPr lang="ru-RU" dirty="0"/>
              <a:t>Второе правило требует от переводчика превосходного владения как языком оригинала, так и языком перевода.</a:t>
            </a:r>
          </a:p>
          <a:p>
            <a:r>
              <a:rPr lang="ru-RU" dirty="0"/>
              <a:t>Третье правило: недопустимость пословного перево­да. Термин «пословный» обращает внимание не столько на семанти­ческие аспекты слов, сколько на их расположение в тексте. Доле говорит именно о порядке слов, предостерегая переводчиков от механического воспроизведения синтаксической организации оригинального текста.</a:t>
            </a:r>
          </a:p>
          <a:p>
            <a:r>
              <a:rPr lang="ru-RU" dirty="0"/>
              <a:t>Четвертое правило. При­знавая превосходство греческого и латинского над французским, Доле не отрицает того, что иногда оказывается необходимым об­ращаться к заимствованным из этих языков малоупотребитель­ным словам. В то же время он утверждает, что делать это можно исключительно редко и лишь в случаях крайней необходимости.</a:t>
            </a:r>
          </a:p>
          <a:p>
            <a:r>
              <a:rPr lang="ru-RU" dirty="0"/>
              <a:t>Пятое правило: соблюдении норм ораторской речи, а именно «правил связывания и соединения выражений с такой нежностью, чтобы не только удовлетворена была душа, но и услаждены уши, ибо нет такой гармонии в обыч­ной речи»</a:t>
            </a:r>
          </a:p>
          <a:p>
            <a:endParaRPr lang="ru-RU" dirty="0"/>
          </a:p>
        </p:txBody>
      </p:sp>
    </p:spTree>
    <p:extLst>
      <p:ext uri="{BB962C8B-B14F-4D97-AF65-F5344CB8AC3E}">
        <p14:creationId xmlns:p14="http://schemas.microsoft.com/office/powerpoint/2010/main" val="6726526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40E130-D838-799E-1909-02322F5CC209}"/>
              </a:ext>
            </a:extLst>
          </p:cNvPr>
          <p:cNvSpPr txBox="1"/>
          <p:nvPr/>
        </p:nvSpPr>
        <p:spPr>
          <a:xfrm>
            <a:off x="635557" y="1217079"/>
            <a:ext cx="10578403" cy="2308324"/>
          </a:xfrm>
          <a:prstGeom prst="rect">
            <a:avLst/>
          </a:prstGeom>
          <a:noFill/>
        </p:spPr>
        <p:txBody>
          <a:bodyPr wrap="square">
            <a:spAutoFit/>
          </a:bodyPr>
          <a:lstStyle/>
          <a:p>
            <a:endParaRPr lang="ru-RU" dirty="0"/>
          </a:p>
          <a:p>
            <a:r>
              <a:rPr lang="ru-RU" dirty="0"/>
              <a:t>«Плеяда» – группа поэтов, которую возглавляли Пьер </a:t>
            </a:r>
            <a:r>
              <a:rPr lang="ru-RU" dirty="0" err="1"/>
              <a:t>Ронсар</a:t>
            </a:r>
            <a:r>
              <a:rPr lang="ru-RU" dirty="0"/>
              <a:t> и </a:t>
            </a:r>
            <a:r>
              <a:rPr lang="ru-RU" dirty="0" err="1"/>
              <a:t>Жоашен</a:t>
            </a:r>
            <a:r>
              <a:rPr lang="ru-RU" dirty="0"/>
              <a:t> дю Белле. </a:t>
            </a:r>
          </a:p>
          <a:p>
            <a:pPr marL="342900" indent="-342900">
              <a:buAutoNum type="arabicPeriod"/>
            </a:pPr>
            <a:r>
              <a:rPr lang="ru-RU" dirty="0"/>
              <a:t>Забота о французской поэзии, прославление Франции и защита французского языка. </a:t>
            </a:r>
          </a:p>
          <a:p>
            <a:pPr marL="342900" indent="-342900">
              <a:buAutoNum type="arabicPeriod"/>
            </a:pPr>
            <a:r>
              <a:rPr lang="ru-RU" dirty="0"/>
              <a:t>Обращение к античным оригиналам, подражание им при переводе. </a:t>
            </a:r>
          </a:p>
          <a:p>
            <a:pPr marL="342900" indent="-342900">
              <a:buAutoNum type="arabicPeriod"/>
            </a:pPr>
            <a:endParaRPr lang="ru-RU" dirty="0"/>
          </a:p>
          <a:p>
            <a:r>
              <a:rPr lang="ru-RU" dirty="0"/>
              <a:t>И.В. Калинин отмечает, что «в конце средневековья во Франции обозначается ведущий способ перевода, который </a:t>
            </a:r>
            <a:r>
              <a:rPr lang="ru-RU" b="1" dirty="0"/>
              <a:t>отвергает буквальный перевод </a:t>
            </a:r>
            <a:r>
              <a:rPr lang="ru-RU" dirty="0"/>
              <a:t>во имя понятности и элегантности выражения, популярный вплоть до начала XIX века.</a:t>
            </a:r>
          </a:p>
        </p:txBody>
      </p:sp>
    </p:spTree>
    <p:extLst>
      <p:ext uri="{BB962C8B-B14F-4D97-AF65-F5344CB8AC3E}">
        <p14:creationId xmlns:p14="http://schemas.microsoft.com/office/powerpoint/2010/main" val="3754693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F75C17-A945-3DC6-04CD-A764EA641670}"/>
              </a:ext>
            </a:extLst>
          </p:cNvPr>
          <p:cNvSpPr txBox="1"/>
          <p:nvPr/>
        </p:nvSpPr>
        <p:spPr>
          <a:xfrm>
            <a:off x="763675" y="1085222"/>
            <a:ext cx="10520624" cy="2862322"/>
          </a:xfrm>
          <a:prstGeom prst="rect">
            <a:avLst/>
          </a:prstGeom>
          <a:noFill/>
        </p:spPr>
        <p:txBody>
          <a:bodyPr wrap="square" rtlCol="0">
            <a:spAutoFit/>
          </a:bodyPr>
          <a:lstStyle/>
          <a:p>
            <a:r>
              <a:rPr lang="ru-RU" dirty="0"/>
              <a:t>Немецкий романтик А.В. Шлегель (1767—1845) выступил в статье «Нечто о Вильяме Шекспире по поводу Вильгельма Мейстера» (журн. «</a:t>
            </a:r>
            <a:r>
              <a:rPr lang="ru-RU" dirty="0" err="1"/>
              <a:t>Horen</a:t>
            </a:r>
            <a:r>
              <a:rPr lang="ru-RU" dirty="0"/>
              <a:t>», 1796) с критикой прозаических переводов английского драматурга на немецкий. </a:t>
            </a:r>
          </a:p>
          <a:p>
            <a:endParaRPr lang="ru-RU" dirty="0"/>
          </a:p>
          <a:p>
            <a:r>
              <a:rPr lang="ru-RU" dirty="0"/>
              <a:t>Шлегель указал на недостатки прозаических и вольных переводов, обосновал непозволительность такого непочтительного обхождения с творческим наследием великого поэта, доказал необходимость создания не только точного и полного, но прежде всего </a:t>
            </a:r>
            <a:r>
              <a:rPr lang="ru-RU" b="1" dirty="0"/>
              <a:t>поэтического перевода</a:t>
            </a:r>
            <a:r>
              <a:rPr lang="ru-RU" dirty="0"/>
              <a:t> пьес Шекспира. </a:t>
            </a:r>
          </a:p>
          <a:p>
            <a:endParaRPr lang="ru-RU" dirty="0"/>
          </a:p>
          <a:p>
            <a:endParaRPr lang="ru-RU" dirty="0"/>
          </a:p>
        </p:txBody>
      </p:sp>
    </p:spTree>
    <p:extLst>
      <p:ext uri="{BB962C8B-B14F-4D97-AF65-F5344CB8AC3E}">
        <p14:creationId xmlns:p14="http://schemas.microsoft.com/office/powerpoint/2010/main" val="10881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F39C72-31E8-9208-41B5-12B0F051CFCE}"/>
              </a:ext>
            </a:extLst>
          </p:cNvPr>
          <p:cNvSpPr txBox="1"/>
          <p:nvPr/>
        </p:nvSpPr>
        <p:spPr>
          <a:xfrm>
            <a:off x="653142" y="1307854"/>
            <a:ext cx="11063235" cy="2308324"/>
          </a:xfrm>
          <a:prstGeom prst="rect">
            <a:avLst/>
          </a:prstGeom>
          <a:noFill/>
        </p:spPr>
        <p:txBody>
          <a:bodyPr wrap="square">
            <a:spAutoFit/>
          </a:bodyPr>
          <a:lstStyle/>
          <a:p>
            <a:r>
              <a:rPr lang="ru-RU" dirty="0"/>
              <a:t>В первой половине XIX в. перевод трактуется как герменевтический процесс.</a:t>
            </a:r>
          </a:p>
          <a:p>
            <a:endParaRPr lang="ru-RU" dirty="0"/>
          </a:p>
          <a:p>
            <a:r>
              <a:rPr lang="ru-RU" dirty="0"/>
              <a:t>Новая переводческая концепция была изложена Фридрихом </a:t>
            </a:r>
            <a:r>
              <a:rPr lang="ru-RU" dirty="0" err="1"/>
              <a:t>Шлейермахером</a:t>
            </a:r>
            <a:r>
              <a:rPr lang="ru-RU" dirty="0"/>
              <a:t> в работе «О различных методах перевода» (1813), в которой обосновывается необходимость различного подхода к художественным и специальным (информативным) текстам в переводе.</a:t>
            </a:r>
          </a:p>
          <a:p>
            <a:endParaRPr lang="ru-RU" dirty="0"/>
          </a:p>
          <a:p>
            <a:r>
              <a:rPr lang="ru-RU" dirty="0"/>
              <a:t>Представление о специфичности текста оригинала включает теперь уже два аспекта специфичности: специфически-национальное и специфически-авторское. </a:t>
            </a:r>
          </a:p>
        </p:txBody>
      </p:sp>
      <p:sp>
        <p:nvSpPr>
          <p:cNvPr id="5" name="TextBox 4">
            <a:extLst>
              <a:ext uri="{FF2B5EF4-FFF2-40B4-BE49-F238E27FC236}">
                <a16:creationId xmlns:a16="http://schemas.microsoft.com/office/drawing/2014/main" id="{89F887BA-2CB0-BF9A-CDBA-B0D011AD7378}"/>
              </a:ext>
            </a:extLst>
          </p:cNvPr>
          <p:cNvSpPr txBox="1"/>
          <p:nvPr/>
        </p:nvSpPr>
        <p:spPr>
          <a:xfrm>
            <a:off x="572755" y="3844894"/>
            <a:ext cx="10902462"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ru-RU" dirty="0"/>
              <a:t>Либо переводчик оставляет в покое писателя и заставляет читателя двигаться к нему навстречу, либо оставляет в покое читателя, и тогда идти навстречу приходится писателю. Оба пути совершенно различны, следовать можно только одним из них, всячески избегая их смешения, в противном случае результат может оказаться плачевным: писатель и читатель могут вообще не встретиться.</a:t>
            </a:r>
          </a:p>
        </p:txBody>
      </p:sp>
      <p:sp>
        <p:nvSpPr>
          <p:cNvPr id="7" name="TextBox 6">
            <a:extLst>
              <a:ext uri="{FF2B5EF4-FFF2-40B4-BE49-F238E27FC236}">
                <a16:creationId xmlns:a16="http://schemas.microsoft.com/office/drawing/2014/main" id="{3E43E72B-B196-482B-AC1B-30D19C3669E8}"/>
              </a:ext>
            </a:extLst>
          </p:cNvPr>
          <p:cNvSpPr txBox="1"/>
          <p:nvPr/>
        </p:nvSpPr>
        <p:spPr>
          <a:xfrm>
            <a:off x="572754" y="5550146"/>
            <a:ext cx="10902461" cy="369332"/>
          </a:xfrm>
          <a:prstGeom prst="rect">
            <a:avLst/>
          </a:prstGeom>
          <a:noFill/>
        </p:spPr>
        <p:txBody>
          <a:bodyPr wrap="square">
            <a:spAutoFit/>
          </a:bodyPr>
          <a:lstStyle/>
          <a:p>
            <a:r>
              <a:rPr lang="ru-RU" dirty="0"/>
              <a:t>Верность оригиналу в ущерб родному языку или верность родному языку в ущерб оригиналу?</a:t>
            </a:r>
          </a:p>
        </p:txBody>
      </p:sp>
    </p:spTree>
    <p:extLst>
      <p:ext uri="{BB962C8B-B14F-4D97-AF65-F5344CB8AC3E}">
        <p14:creationId xmlns:p14="http://schemas.microsoft.com/office/powerpoint/2010/main" val="1515776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E6EE3-1C51-9A25-721E-A859D4E3AF23}"/>
              </a:ext>
            </a:extLst>
          </p:cNvPr>
          <p:cNvSpPr txBox="1"/>
          <p:nvPr/>
        </p:nvSpPr>
        <p:spPr>
          <a:xfrm>
            <a:off x="473947" y="1733900"/>
            <a:ext cx="11244106" cy="1938992"/>
          </a:xfrm>
          <a:prstGeom prst="rect">
            <a:avLst/>
          </a:prstGeom>
          <a:noFill/>
        </p:spPr>
        <p:txBody>
          <a:bodyPr wrap="square">
            <a:spAutoFit/>
          </a:bodyPr>
          <a:lstStyle/>
          <a:p>
            <a:pPr marL="342900" indent="-342900">
              <a:buAutoNum type="arabicPeriod"/>
            </a:pPr>
            <a:r>
              <a:rPr lang="ru-RU" sz="2000" dirty="0">
                <a:effectLst/>
                <a:latin typeface="Times New Roman" panose="02020603050405020304" pitchFamily="18" charset="0"/>
                <a:ea typeface="Times New Roman" panose="02020603050405020304" pitchFamily="18" charset="0"/>
              </a:rPr>
              <a:t>Теория непереводимости В. фон. Гумбольдта.</a:t>
            </a:r>
          </a:p>
          <a:p>
            <a:pPr marL="342900" indent="-342900">
              <a:buAutoNum type="arabicPeriod"/>
            </a:pPr>
            <a:r>
              <a:rPr lang="ru-RU" sz="2000" dirty="0">
                <a:latin typeface="Times New Roman" panose="02020603050405020304" pitchFamily="18" charset="0"/>
                <a:ea typeface="Times New Roman" panose="02020603050405020304" pitchFamily="18" charset="0"/>
              </a:rPr>
              <a:t>Переводческая школа в Багдаде</a:t>
            </a:r>
          </a:p>
          <a:p>
            <a:pPr marL="342900" indent="-342900">
              <a:buAutoNum type="arabicPeriod"/>
            </a:pPr>
            <a:r>
              <a:rPr lang="ru-RU" sz="2000" dirty="0">
                <a:effectLst/>
                <a:latin typeface="Times New Roman" panose="02020603050405020304" pitchFamily="18" charset="0"/>
                <a:ea typeface="Times New Roman" panose="02020603050405020304" pitchFamily="18" charset="0"/>
              </a:rPr>
              <a:t>Переводы Библии и влияние этих переводов на развитие переводческой мысли. (Септуагинта, Вульгата, перевод на национальные языки.</a:t>
            </a:r>
          </a:p>
          <a:p>
            <a:pPr marL="342900" indent="-342900">
              <a:buAutoNum type="arabicPeriod"/>
            </a:pPr>
            <a:r>
              <a:rPr lang="ru-RU" sz="2000" dirty="0">
                <a:latin typeface="Times New Roman" panose="02020603050405020304" pitchFamily="18" charset="0"/>
                <a:ea typeface="Times New Roman" panose="02020603050405020304" pitchFamily="18" charset="0"/>
              </a:rPr>
              <a:t>Перевод поэзии: стихотворный против прозаического – за и против (В.В. Набоков о переводе Евгения Онегина против А. Шлегеля и его переводов У. Шекспира).</a:t>
            </a:r>
            <a:endParaRPr lang="ru-RU" sz="20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1262A94A-78E8-9EF9-DAB7-048642AD0EAD}"/>
              </a:ext>
            </a:extLst>
          </p:cNvPr>
          <p:cNvSpPr txBox="1"/>
          <p:nvPr/>
        </p:nvSpPr>
        <p:spPr>
          <a:xfrm>
            <a:off x="473947" y="924449"/>
            <a:ext cx="7475974" cy="461665"/>
          </a:xfrm>
          <a:prstGeom prst="rect">
            <a:avLst/>
          </a:prstGeom>
          <a:noFill/>
        </p:spPr>
        <p:txBody>
          <a:bodyPr wrap="square" rtlCol="0">
            <a:spAutoFit/>
          </a:bodyPr>
          <a:lstStyle/>
          <a:p>
            <a:r>
              <a:rPr lang="ru-RU" sz="2400" dirty="0"/>
              <a:t>Темы сообщений</a:t>
            </a:r>
          </a:p>
        </p:txBody>
      </p:sp>
      <p:sp>
        <p:nvSpPr>
          <p:cNvPr id="4" name="TextBox 3">
            <a:extLst>
              <a:ext uri="{FF2B5EF4-FFF2-40B4-BE49-F238E27FC236}">
                <a16:creationId xmlns:a16="http://schemas.microsoft.com/office/drawing/2014/main" id="{8DCD4882-4DB1-CC78-88A0-3D79FBE92024}"/>
              </a:ext>
            </a:extLst>
          </p:cNvPr>
          <p:cNvSpPr txBox="1"/>
          <p:nvPr/>
        </p:nvSpPr>
        <p:spPr>
          <a:xfrm>
            <a:off x="612949" y="4803112"/>
            <a:ext cx="10490480" cy="923330"/>
          </a:xfrm>
          <a:prstGeom prst="rect">
            <a:avLst/>
          </a:prstGeom>
          <a:noFill/>
        </p:spPr>
        <p:txBody>
          <a:bodyPr wrap="square" rtlCol="0">
            <a:spAutoFit/>
          </a:bodyPr>
          <a:lstStyle/>
          <a:p>
            <a:r>
              <a:rPr lang="ru-RU" dirty="0"/>
              <a:t>Выполнить практическое задание в ТУИС.</a:t>
            </a:r>
          </a:p>
          <a:p>
            <a:endParaRPr lang="ru-RU" dirty="0"/>
          </a:p>
          <a:p>
            <a:endParaRPr lang="ru-RU" dirty="0"/>
          </a:p>
        </p:txBody>
      </p:sp>
    </p:spTree>
    <p:extLst>
      <p:ext uri="{BB962C8B-B14F-4D97-AF65-F5344CB8AC3E}">
        <p14:creationId xmlns:p14="http://schemas.microsoft.com/office/powerpoint/2010/main" val="205896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EABA6EA-2ADE-FC46-9D52-B8DEF4AA7F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2138" y="374650"/>
            <a:ext cx="3575050" cy="610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11C1FABF-6735-1111-BD85-28C7FA501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561" y="285750"/>
            <a:ext cx="316230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03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7F56BD-F5C4-4AD8-19A5-BD8F3DC1A0D3}"/>
              </a:ext>
            </a:extLst>
          </p:cNvPr>
          <p:cNvSpPr txBox="1"/>
          <p:nvPr/>
        </p:nvSpPr>
        <p:spPr>
          <a:xfrm>
            <a:off x="281353" y="766732"/>
            <a:ext cx="11696282" cy="501675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Л.В. Федоров:</a:t>
            </a:r>
            <a:endParaRPr lang="ru-RU" sz="2000" dirty="0">
              <a:effectLst/>
              <a:latin typeface="Times New Roman" panose="02020603050405020304" pitchFamily="18" charset="0"/>
              <a:ea typeface="Times New Roman" panose="02020603050405020304" pitchFamily="18" charset="0"/>
              <a:cs typeface="Calibri" panose="020F0502020204030204" pitchFamily="34" charset="0"/>
            </a:endParaRPr>
          </a:p>
          <a:p>
            <a:pPr algn="just"/>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«Перевод рассматривается, прежде всего, как речевое произведение в его соотношении с оригиналом и в связи с особенностями двух языков и с принадлежностью материала к тем или иным жанровым категориям».</a:t>
            </a:r>
          </a:p>
          <a:p>
            <a:pPr algn="just"/>
            <a:endParaRPr lang="ru-RU" sz="2000" dirty="0">
              <a:effectLst/>
              <a:latin typeface="Times New Roman" panose="02020603050405020304" pitchFamily="18" charset="0"/>
              <a:ea typeface="Times New Roman" panose="02020603050405020304" pitchFamily="18" charset="0"/>
              <a:cs typeface="Calibri" panose="020F0502020204030204" pitchFamily="34" charset="0"/>
            </a:endParaRPr>
          </a:p>
          <a:p>
            <a:pPr algn="just"/>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«Перевести </a:t>
            </a:r>
            <a:r>
              <a:rPr lang="ru-RU" sz="2000" dirty="0">
                <a:effectLst/>
                <a:latin typeface="Times New Roman" panose="02020603050405020304" pitchFamily="18" charset="0"/>
                <a:ea typeface="Times New Roman" panose="02020603050405020304" pitchFamily="18" charset="0"/>
                <a:cs typeface="Calibri" panose="020F0502020204030204" pitchFamily="34" charset="0"/>
              </a:rPr>
              <a:t>–</a:t>
            </a: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значит выразить верно, и полно средствами одного языка то, что уже выражено ранее средствами другого языка». </a:t>
            </a:r>
          </a:p>
          <a:p>
            <a:pPr algn="just"/>
            <a:endParaRPr lang="ru-RU" sz="2000" dirty="0">
              <a:effectLst/>
              <a:latin typeface="Times New Roman" panose="02020603050405020304" pitchFamily="18" charset="0"/>
              <a:ea typeface="Times New Roman" panose="02020603050405020304" pitchFamily="18" charset="0"/>
              <a:cs typeface="Calibri" panose="020F0502020204030204" pitchFamily="34" charset="0"/>
            </a:endParaRPr>
          </a:p>
          <a:p>
            <a:pPr algn="just"/>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«Процесс перевода, как бы он быстро ни совершался в отдельных, особо благоприятных или просто легких случаях, неизбежно распадается на два момента». Чтобы перевести, необходимо прежде всего понять, точно уяснить, истолковать самому себе переводимое (с помощью языковых образов, т.е. уже с элементами перевода), мысленно проанализировать (если оригинал представляет ту или иную сложность), критически оценить его. Далее, чтобы перевести, нужно найти, выбрать “соответствующие выражения в ПЯ (слова, словосочетания, граммати</a:t>
            </a:r>
            <a:r>
              <a:rPr lang="ru-RU" sz="2000" b="0" i="0" u="none" strike="noStrike" baseline="0" dirty="0">
                <a:latin typeface="TimesNewRomanPSMT"/>
              </a:rPr>
              <a:t>ческие формы)» (Фёдоров, 2002, с. 17). </a:t>
            </a:r>
          </a:p>
          <a:p>
            <a:pPr algn="just"/>
            <a:endParaRPr lang="ru-RU" sz="2000" dirty="0">
              <a:latin typeface="TimesNewRomanPSMT"/>
            </a:endParaRPr>
          </a:p>
          <a:p>
            <a:pPr algn="just"/>
            <a:r>
              <a:rPr lang="ru-RU" sz="2000" b="0" i="0" u="none" strike="noStrike" baseline="0" dirty="0">
                <a:latin typeface="TimesNewRomanPSMT"/>
              </a:rPr>
              <a:t>Некоторые авторы выделяют третий этап процесса перевода – этап редактирования.</a:t>
            </a:r>
            <a:endParaRPr lang="ru-RU" sz="2000" dirty="0">
              <a:effectLst/>
              <a:latin typeface="Times New Roman" panose="02020603050405020304" pitchFamily="18"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18481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0CFED8-F7D3-E8D6-18A8-071BE2ED4D1E}"/>
              </a:ext>
            </a:extLst>
          </p:cNvPr>
          <p:cNvSpPr txBox="1"/>
          <p:nvPr/>
        </p:nvSpPr>
        <p:spPr>
          <a:xfrm>
            <a:off x="532563" y="1861852"/>
            <a:ext cx="11224008"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А.Д. Швейцер:</a:t>
            </a:r>
            <a:endParaRPr lang="ru-RU" sz="2000" dirty="0">
              <a:effectLst/>
              <a:latin typeface="Times New Roman" panose="02020603050405020304" pitchFamily="18" charset="0"/>
              <a:ea typeface="Times New Roman" panose="02020603050405020304" pitchFamily="18" charset="0"/>
              <a:cs typeface="Calibri" panose="020F0502020204030204" pitchFamily="34" charset="0"/>
            </a:endParaRPr>
          </a:p>
          <a:p>
            <a:pPr algn="just"/>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«Перевод может быть определен как: однонаправленный и двухфазный процесс межъязыковой и межкультурной коммуникации, при котором на основе подвергнутого целенаправленному («переводческому») анализу первичного текста создается вторичный текст (</a:t>
            </a:r>
            <a:r>
              <a:rPr lang="ru-RU" sz="2000" dirty="0" err="1">
                <a:effectLst/>
                <a:latin typeface="Times New Roman" panose="02020603050405020304" pitchFamily="18" charset="0"/>
                <a:ea typeface="Times New Roman" panose="02020603050405020304" pitchFamily="18" charset="0"/>
                <a:cs typeface="Times New Roman" panose="02020603050405020304" pitchFamily="18" charset="0"/>
              </a:rPr>
              <a:t>метатекст</a:t>
            </a: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 заменяющий первичный в другой языковой и культурной среде... Процесс, характеризуемый установкой на передачу коммуникативного эффекта первичного текста, частично модифицируемой различиями между двумя языками, двумя культурами и двумя коммуникативными ситуациями». </a:t>
            </a:r>
            <a:endParaRPr lang="ru-RU" sz="2000" dirty="0">
              <a:effectLst/>
              <a:latin typeface="Times New Roman" panose="02020603050405020304" pitchFamily="18"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612228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45D082-2DAD-D9E4-24E4-1624C0EF4F97}"/>
              </a:ext>
            </a:extLst>
          </p:cNvPr>
          <p:cNvSpPr txBox="1"/>
          <p:nvPr/>
        </p:nvSpPr>
        <p:spPr>
          <a:xfrm>
            <a:off x="633045" y="1253757"/>
            <a:ext cx="10510575"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М. </a:t>
            </a:r>
            <a:r>
              <a:rPr lang="ru-RU" sz="2000" dirty="0" err="1">
                <a:effectLst/>
                <a:latin typeface="Times New Roman" panose="02020603050405020304" pitchFamily="18" charset="0"/>
                <a:ea typeface="Times New Roman" panose="02020603050405020304" pitchFamily="18" charset="0"/>
                <a:cs typeface="Times New Roman" panose="02020603050405020304" pitchFamily="18" charset="0"/>
              </a:rPr>
              <a:t>Ледерер</a:t>
            </a: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000" dirty="0">
              <a:effectLst/>
              <a:latin typeface="Times New Roman" panose="02020603050405020304" pitchFamily="18" charset="0"/>
              <a:ea typeface="Times New Roman" panose="02020603050405020304" pitchFamily="18" charset="0"/>
              <a:cs typeface="Calibri" panose="020F0502020204030204" pitchFamily="34" charset="0"/>
            </a:endParaRPr>
          </a:p>
          <a:p>
            <a:pPr algn="just"/>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«При переводе недостаточно понять самому, нужно, чтобы поняли другие. По определению, перевод распадается на две части: восприятие смысла и его выражение». </a:t>
            </a:r>
            <a:endParaRPr lang="ru-RU" sz="2000" dirty="0">
              <a:effectLst/>
              <a:latin typeface="Times New Roman" panose="02020603050405020304" pitchFamily="18" charset="0"/>
              <a:ea typeface="Times New Roman" panose="02020603050405020304" pitchFamily="18" charset="0"/>
              <a:cs typeface="Calibri" panose="020F0502020204030204" pitchFamily="34" charset="0"/>
            </a:endParaRPr>
          </a:p>
        </p:txBody>
      </p:sp>
      <p:sp>
        <p:nvSpPr>
          <p:cNvPr id="5" name="TextBox 4">
            <a:extLst>
              <a:ext uri="{FF2B5EF4-FFF2-40B4-BE49-F238E27FC236}">
                <a16:creationId xmlns:a16="http://schemas.microsoft.com/office/drawing/2014/main" id="{C30C5868-B274-443D-B24A-D995CC2B43FF}"/>
              </a:ext>
            </a:extLst>
          </p:cNvPr>
          <p:cNvSpPr txBox="1"/>
          <p:nvPr/>
        </p:nvSpPr>
        <p:spPr>
          <a:xfrm>
            <a:off x="633046" y="2694526"/>
            <a:ext cx="10510574" cy="317009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Я.И. </a:t>
            </a:r>
            <a:r>
              <a:rPr lang="ru-RU" sz="2000" dirty="0" err="1">
                <a:effectLst/>
                <a:latin typeface="Times New Roman" panose="02020603050405020304" pitchFamily="18" charset="0"/>
                <a:ea typeface="Times New Roman" panose="02020603050405020304" pitchFamily="18" charset="0"/>
                <a:cs typeface="Times New Roman" panose="02020603050405020304" pitchFamily="18" charset="0"/>
              </a:rPr>
              <a:t>Рецкер</a:t>
            </a:r>
            <a:r>
              <a:rPr lang="ru-RU"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ru-RU" sz="2000" dirty="0">
              <a:effectLst/>
              <a:latin typeface="Times New Roman" panose="02020603050405020304" pitchFamily="18" charset="0"/>
              <a:ea typeface="Times New Roman" panose="02020603050405020304" pitchFamily="18" charset="0"/>
              <a:cs typeface="Calibri" panose="020F0502020204030204" pitchFamily="34" charset="0"/>
            </a:endParaRPr>
          </a:p>
          <a:p>
            <a:r>
              <a:rPr lang="ru-RU" sz="2000" dirty="0">
                <a:effectLst/>
                <a:latin typeface="Times New Roman" panose="02020603050405020304" pitchFamily="18" charset="0"/>
                <a:ea typeface="Times New Roman" panose="02020603050405020304" pitchFamily="18" charset="0"/>
              </a:rPr>
              <a:t>«Задача переводчика </a:t>
            </a:r>
            <a:r>
              <a:rPr lang="ru-RU" sz="2000" dirty="0">
                <a:effectLst/>
                <a:latin typeface="Times New Roman" panose="02020603050405020304" pitchFamily="18" charset="0"/>
                <a:ea typeface="Times New Roman" panose="02020603050405020304" pitchFamily="18" charset="0"/>
                <a:cs typeface="Calibri" panose="020F0502020204030204" pitchFamily="34" charset="0"/>
              </a:rPr>
              <a:t>–</a:t>
            </a:r>
            <a:r>
              <a:rPr lang="ru-RU" sz="2000" dirty="0">
                <a:effectLst/>
                <a:latin typeface="Times New Roman" panose="02020603050405020304" pitchFamily="18" charset="0"/>
                <a:ea typeface="Times New Roman" panose="02020603050405020304" pitchFamily="18" charset="0"/>
              </a:rPr>
              <a:t> передать средствами другого языка целостно и точно содержание подлинника, сохранив его стилистические и экспрессивные особенности. Под «целостностью» перевода надо понимать единство формы и содержания на новой языковой основе. Если критерием точности перевода является тождество информации, сообщаемой на разных языках, то целостным (полноценным или адекватным) можно признать, лишь такой перевод, который передает эту информацию равноценными средствами. Иначе говоря, в отличие от пересказа перевод должен передавать не только то, что выражено подлинником, но и так, как это выражено в нем. Это требование относится как ко всему переводу данного текста в целом, так и к отдельным его частям». </a:t>
            </a:r>
            <a:endParaRPr lang="ru-RU" sz="2000" dirty="0"/>
          </a:p>
        </p:txBody>
      </p:sp>
    </p:spTree>
    <p:extLst>
      <p:ext uri="{BB962C8B-B14F-4D97-AF65-F5344CB8AC3E}">
        <p14:creationId xmlns:p14="http://schemas.microsoft.com/office/powerpoint/2010/main" val="1686878566"/>
      </p:ext>
    </p:extLst>
  </p:cSld>
  <p:clrMapOvr>
    <a:masterClrMapping/>
  </p:clrMapOvr>
</p:sld>
</file>

<file path=ppt/theme/theme1.xml><?xml version="1.0" encoding="utf-8"?>
<a:theme xmlns:a="http://schemas.openxmlformats.org/drawingml/2006/main" name="ChronicleVTI">
  <a:themeElements>
    <a:clrScheme name="AnalogousFromLightSeedRightStep">
      <a:dk1>
        <a:srgbClr val="000000"/>
      </a:dk1>
      <a:lt1>
        <a:srgbClr val="FFFFFF"/>
      </a:lt1>
      <a:dk2>
        <a:srgbClr val="412F24"/>
      </a:dk2>
      <a:lt2>
        <a:srgbClr val="E8E5E2"/>
      </a:lt2>
      <a:accent1>
        <a:srgbClr val="88A4BE"/>
      </a:accent1>
      <a:accent2>
        <a:srgbClr val="7F85BA"/>
      </a:accent2>
      <a:accent3>
        <a:srgbClr val="A596C6"/>
      </a:accent3>
      <a:accent4>
        <a:srgbClr val="AA7FBA"/>
      </a:accent4>
      <a:accent5>
        <a:srgbClr val="C492BD"/>
      </a:accent5>
      <a:accent6>
        <a:srgbClr val="BA7F99"/>
      </a:accent6>
      <a:hlink>
        <a:srgbClr val="9F7D5E"/>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1631</TotalTime>
  <Words>5899</Words>
  <Application>Microsoft Office PowerPoint</Application>
  <PresentationFormat>Широкоэкранный</PresentationFormat>
  <Paragraphs>338</Paragraphs>
  <Slides>59</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59</vt:i4>
      </vt:variant>
    </vt:vector>
  </HeadingPairs>
  <TitlesOfParts>
    <vt:vector size="67" baseType="lpstr">
      <vt:lpstr>Arial</vt:lpstr>
      <vt:lpstr>Calibri</vt:lpstr>
      <vt:lpstr>Calisto MT</vt:lpstr>
      <vt:lpstr>Times New Roman</vt:lpstr>
      <vt:lpstr>TimesNewRomanPSMT</vt:lpstr>
      <vt:lpstr>Univers Condensed</vt:lpstr>
      <vt:lpstr>Wingdings</vt:lpstr>
      <vt:lpstr>ChronicleVTI</vt:lpstr>
      <vt:lpstr>История и теория перевода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Апакина Людмила Вячеславовна</dc:creator>
  <cp:lastModifiedBy>Апакина Людмила Вячеславовна</cp:lastModifiedBy>
  <cp:revision>8</cp:revision>
  <dcterms:created xsi:type="dcterms:W3CDTF">2025-02-11T15:46:54Z</dcterms:created>
  <dcterms:modified xsi:type="dcterms:W3CDTF">2025-02-18T07:51:00Z</dcterms:modified>
</cp:coreProperties>
</file>